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54"/>
  </p:notesMasterIdLst>
  <p:sldIdLst>
    <p:sldId id="287" r:id="rId2"/>
    <p:sldId id="256" r:id="rId3"/>
    <p:sldId id="257" r:id="rId4"/>
    <p:sldId id="25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60" r:id="rId13"/>
    <p:sldId id="261" r:id="rId14"/>
    <p:sldId id="262" r:id="rId15"/>
    <p:sldId id="263" r:id="rId16"/>
    <p:sldId id="290" r:id="rId17"/>
    <p:sldId id="306" r:id="rId18"/>
    <p:sldId id="264" r:id="rId19"/>
    <p:sldId id="265" r:id="rId20"/>
    <p:sldId id="266" r:id="rId21"/>
    <p:sldId id="267" r:id="rId22"/>
    <p:sldId id="268" r:id="rId23"/>
    <p:sldId id="269" r:id="rId24"/>
    <p:sldId id="288" r:id="rId25"/>
    <p:sldId id="307" r:id="rId26"/>
    <p:sldId id="270" r:id="rId27"/>
    <p:sldId id="289" r:id="rId28"/>
    <p:sldId id="271" r:id="rId29"/>
    <p:sldId id="272" r:id="rId30"/>
    <p:sldId id="274" r:id="rId31"/>
    <p:sldId id="273" r:id="rId32"/>
    <p:sldId id="275" r:id="rId33"/>
    <p:sldId id="276" r:id="rId34"/>
    <p:sldId id="308" r:id="rId35"/>
    <p:sldId id="277" r:id="rId36"/>
    <p:sldId id="278" r:id="rId37"/>
    <p:sldId id="279" r:id="rId38"/>
    <p:sldId id="280" r:id="rId39"/>
    <p:sldId id="310" r:id="rId40"/>
    <p:sldId id="281" r:id="rId41"/>
    <p:sldId id="282" r:id="rId42"/>
    <p:sldId id="283" r:id="rId43"/>
    <p:sldId id="284" r:id="rId44"/>
    <p:sldId id="285" r:id="rId45"/>
    <p:sldId id="286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5D5D"/>
    <a:srgbClr val="FF4343"/>
    <a:srgbClr val="00A4DE"/>
    <a:srgbClr val="00ADEA"/>
    <a:srgbClr val="CC0099"/>
    <a:srgbClr val="D2AA00"/>
    <a:srgbClr val="C99209"/>
    <a:srgbClr val="BDEEFF"/>
    <a:srgbClr val="71DAFF"/>
    <a:srgbClr val="700A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F04D3-D833-4A69-87EA-53945D032C89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ECFE3-C8FB-4A2D-BD57-60C46BA98A7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slow" advClick="0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FEA56C-D986-47D3-BB58-79134D44ACAB}" type="datetimeFigureOut">
              <a:rPr lang="tr-TR" smtClean="0"/>
              <a:pPr/>
              <a:t>15.03.2018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A7A555-B1D3-4378-952E-88A010FBBF7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 advTm="10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fijutsi\Desktop\-60-derecede-hayat-yakutistan-saha-cumhuriyeti-1662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15568" cy="6858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cxnSp>
        <p:nvCxnSpPr>
          <p:cNvPr id="17" name="16 Düz Ok Bağlayıcısı"/>
          <p:cNvCxnSpPr>
            <a:stCxn id="15" idx="2"/>
          </p:cNvCxnSpPr>
          <p:nvPr/>
        </p:nvCxnSpPr>
        <p:spPr>
          <a:xfrm rot="10800000" flipV="1">
            <a:off x="3714744" y="3286124"/>
            <a:ext cx="928694" cy="10001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7215206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Gülen Yüz"/>
          <p:cNvSpPr/>
          <p:nvPr/>
        </p:nvSpPr>
        <p:spPr>
          <a:xfrm>
            <a:off x="4643438" y="3143248"/>
            <a:ext cx="285752" cy="285752"/>
          </a:xfrm>
          <a:prstGeom prst="smileyFace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Küp"/>
          <p:cNvSpPr/>
          <p:nvPr/>
        </p:nvSpPr>
        <p:spPr>
          <a:xfrm>
            <a:off x="2571736" y="4214818"/>
            <a:ext cx="6000792" cy="1571636"/>
          </a:xfrm>
          <a:prstGeom prst="cube">
            <a:avLst>
              <a:gd name="adj" fmla="val 2772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Berlin Sans FB" pitchFamily="34" charset="0"/>
              </a:rPr>
              <a:t>ÖZEL  ÖĞRENME  GÜÇLÜĞÜ</a:t>
            </a:r>
          </a:p>
          <a:p>
            <a:pPr algn="ctr"/>
            <a:r>
              <a:rPr lang="tr-TR" sz="2000" b="1" dirty="0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FARKINDALIK  EĞİTİM  SEMİNERİ</a:t>
            </a:r>
          </a:p>
          <a:p>
            <a:pPr algn="ctr"/>
            <a:endParaRPr lang="tr-TR" sz="2000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cxnSp>
        <p:nvCxnSpPr>
          <p:cNvPr id="21" name="20 Düz Bağlayıcı"/>
          <p:cNvCxnSpPr>
            <a:stCxn id="15" idx="7"/>
          </p:cNvCxnSpPr>
          <p:nvPr/>
        </p:nvCxnSpPr>
        <p:spPr>
          <a:xfrm rot="16200000" flipH="1">
            <a:off x="5429255" y="2643182"/>
            <a:ext cx="1101161" cy="21849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Oval"/>
          <p:cNvSpPr/>
          <p:nvPr/>
        </p:nvSpPr>
        <p:spPr>
          <a:xfrm>
            <a:off x="2928926" y="4572008"/>
            <a:ext cx="5000660" cy="928694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2571736" y="5857892"/>
            <a:ext cx="600079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b="1" dirty="0" smtClean="0">
              <a:solidFill>
                <a:schemeClr val="tx1"/>
              </a:solidFill>
            </a:endParaRPr>
          </a:p>
          <a:p>
            <a:pPr algn="ctr"/>
            <a:r>
              <a:rPr lang="tr-TR" sz="1600" b="1" dirty="0" smtClean="0">
                <a:solidFill>
                  <a:schemeClr val="tx1"/>
                </a:solidFill>
              </a:rPr>
              <a:t>Hazırlık Ve Sunum   Eğitim  Görevlisi</a:t>
            </a:r>
          </a:p>
          <a:p>
            <a:pPr algn="ctr"/>
            <a:r>
              <a:rPr lang="tr-TR" sz="1600" b="1" dirty="0" smtClean="0">
                <a:latin typeface="Berlin Sans FB Demi" pitchFamily="34" charset="0"/>
              </a:rPr>
              <a:t>CANDENİZ GÜNDAY</a:t>
            </a:r>
          </a:p>
          <a:p>
            <a:pPr algn="ctr"/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12" name="11 Oval"/>
          <p:cNvSpPr/>
          <p:nvPr/>
        </p:nvSpPr>
        <p:spPr>
          <a:xfrm>
            <a:off x="3428992" y="5929330"/>
            <a:ext cx="4286280" cy="714380"/>
          </a:xfrm>
          <a:prstGeom prst="ellips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 advTm="1871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 rot="17023138">
            <a:off x="-2256593" y="3110866"/>
            <a:ext cx="6440693" cy="1000132"/>
          </a:xfrm>
          <a:prstGeom prst="ellipse">
            <a:avLst/>
          </a:prstGeom>
          <a:solidFill>
            <a:srgbClr val="7030A0">
              <a:alpha val="25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 rot="15350583">
            <a:off x="5000060" y="3147744"/>
            <a:ext cx="6380531" cy="991308"/>
          </a:xfrm>
          <a:prstGeom prst="ellipse">
            <a:avLst/>
          </a:prstGeom>
          <a:solidFill>
            <a:srgbClr val="7030A0">
              <a:alpha val="30000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0" y="1142984"/>
            <a:ext cx="9144000" cy="3000396"/>
          </a:xfrm>
          <a:prstGeom prst="ellipse">
            <a:avLst/>
          </a:prstGeom>
          <a:noFill/>
          <a:ln w="28575"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857224" y="285728"/>
            <a:ext cx="7500990" cy="7858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85720" y="4143380"/>
            <a:ext cx="8501122" cy="2428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endParaRPr lang="tr-TR" b="1" dirty="0" smtClean="0"/>
          </a:p>
          <a:p>
            <a:pPr algn="ctr">
              <a:buNone/>
            </a:pPr>
            <a:endParaRPr lang="tr-TR" sz="2000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sz="2000" b="1" dirty="0" smtClean="0">
                <a:solidFill>
                  <a:srgbClr val="FFC000"/>
                </a:solidFill>
                <a:latin typeface="Arial Black" pitchFamily="34" charset="0"/>
              </a:rPr>
              <a:t>FARKLI DERECELERDE YAŞANMAKTADIR.</a:t>
            </a:r>
          </a:p>
          <a:p>
            <a:pPr algn="ctr"/>
            <a:endParaRPr lang="tr-TR" sz="2000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tr-TR" sz="2000" b="1" dirty="0" smtClean="0">
                <a:solidFill>
                  <a:srgbClr val="FFC000"/>
                </a:solidFill>
                <a:latin typeface="Arial Black" pitchFamily="34" charset="0"/>
              </a:rPr>
              <a:t>HAFİF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tr-T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Bir ya da iki akademik alanda güçlük ancak telafi edilebilir düzeyde. </a:t>
            </a:r>
          </a:p>
          <a:p>
            <a:pPr algn="ctr">
              <a:buNone/>
            </a:pPr>
            <a:r>
              <a:rPr lang="tr-TR" sz="2000" b="1" dirty="0" smtClean="0">
                <a:solidFill>
                  <a:srgbClr val="FFC000"/>
                </a:solidFill>
                <a:latin typeface="Arial Black" pitchFamily="34" charset="0"/>
              </a:rPr>
              <a:t>ORTA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tr-T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Öğrenmede özel eğitim ve destek hizmetleri gerektiren önemli güçlükler. </a:t>
            </a:r>
          </a:p>
          <a:p>
            <a:pPr algn="ctr">
              <a:buNone/>
            </a:pPr>
            <a:r>
              <a:rPr lang="tr-TR" sz="2000" b="1" dirty="0" smtClean="0">
                <a:solidFill>
                  <a:srgbClr val="FFC000"/>
                </a:solidFill>
                <a:latin typeface="Arial Black" pitchFamily="34" charset="0"/>
              </a:rPr>
              <a:t>AĞIR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tr-T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Öğrenmede birkaç akademik alanı etkileyen ve devam eden yoğun özel eğitimi gerektiren güçlüklerdir. </a:t>
            </a:r>
          </a:p>
          <a:p>
            <a:pPr algn="ctr">
              <a:buNone/>
            </a:pPr>
            <a:endParaRPr lang="tr-TR" sz="2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Özel öğrenme güçlüğü </a:t>
            </a:r>
          </a:p>
          <a:p>
            <a:pPr algn="ctr">
              <a:buNone/>
            </a:pP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ERKEKLERDE daha sık görülür. </a:t>
            </a:r>
          </a:p>
          <a:p>
            <a:pPr algn="ctr">
              <a:buNone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Ailesinde özel öğrenme güçlüğü bulunanlar daha fazla risk altındadır. </a:t>
            </a:r>
          </a:p>
          <a:p>
            <a:pPr algn="ctr">
              <a:buNone/>
            </a:pPr>
            <a:endParaRPr lang="tr-TR" sz="20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Özel öğrenme güçlüğü olan, </a:t>
            </a:r>
          </a:p>
          <a:p>
            <a:pPr algn="ctr">
              <a:buNone/>
            </a:pP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HER ÜÇ KİŞİDEN BİRİNDE DEHB GÖRÜLÜR (</a:t>
            </a:r>
            <a:r>
              <a:rPr lang="tr-TR" sz="2000" dirty="0" err="1" smtClean="0">
                <a:solidFill>
                  <a:srgbClr val="00A4DE"/>
                </a:solidFill>
                <a:latin typeface="Arial Black" pitchFamily="34" charset="0"/>
              </a:rPr>
              <a:t>Parekh</a:t>
            </a: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, 2016)</a:t>
            </a:r>
            <a:r>
              <a:rPr lang="en-US" sz="2000" dirty="0" smtClean="0">
                <a:solidFill>
                  <a:srgbClr val="00A4DE"/>
                </a:solidFill>
                <a:latin typeface="Arial Black" pitchFamily="34" charset="0"/>
              </a:rPr>
              <a:t>.</a:t>
            </a:r>
            <a:endParaRPr lang="tr-TR" sz="2000" dirty="0" smtClean="0">
              <a:solidFill>
                <a:srgbClr val="00A4DE"/>
              </a:solidFill>
              <a:latin typeface="Arial Black" pitchFamily="34" charset="0"/>
            </a:endParaRPr>
          </a:p>
          <a:p>
            <a:pPr>
              <a:buNone/>
            </a:pPr>
            <a:endParaRPr lang="tr-TR" sz="2000" dirty="0">
              <a:latin typeface="Arial Black" pitchFamily="34" charset="0"/>
            </a:endParaRPr>
          </a:p>
        </p:txBody>
      </p:sp>
      <p:sp>
        <p:nvSpPr>
          <p:cNvPr id="9" name="8 Oval"/>
          <p:cNvSpPr/>
          <p:nvPr/>
        </p:nvSpPr>
        <p:spPr>
          <a:xfrm>
            <a:off x="3357554" y="1214422"/>
            <a:ext cx="242889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3643306" y="3071810"/>
            <a:ext cx="171451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2357422" y="2143116"/>
            <a:ext cx="450059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428596" y="5572140"/>
            <a:ext cx="8215370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219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0"/>
            <a:ext cx="914399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auto">
              <a:spcAft>
                <a:spcPts val="0"/>
              </a:spcAft>
              <a:defRPr/>
            </a:pPr>
            <a:endParaRPr lang="tr-TR" b="1" dirty="0" smtClean="0">
              <a:ln w="3175" cmpd="sng">
                <a:noFill/>
              </a:ln>
            </a:endParaRPr>
          </a:p>
          <a:p>
            <a:pPr algn="ctr" defTabSz="457200" fontAlgn="auto">
              <a:spcAft>
                <a:spcPts val="0"/>
              </a:spcAft>
              <a:defRPr/>
            </a:pPr>
            <a:endParaRPr lang="tr-TR" b="1" dirty="0" smtClean="0">
              <a:ln w="3175" cmpd="sng">
                <a:noFill/>
              </a:ln>
            </a:endParaRPr>
          </a:p>
          <a:p>
            <a:pPr algn="ctr" defTabSz="457200" fontAlgn="auto">
              <a:spcAft>
                <a:spcPts val="0"/>
              </a:spcAft>
              <a:defRPr/>
            </a:pPr>
            <a:endParaRPr lang="tr-TR" sz="2000" b="1" dirty="0" smtClean="0">
              <a:ln w="3175" cmpd="sng">
                <a:noFill/>
              </a:ln>
              <a:latin typeface="Arial Black" pitchFamily="34" charset="0"/>
            </a:endParaRPr>
          </a:p>
          <a:p>
            <a:pPr algn="ctr" defTabSz="457200" fontAlgn="auto">
              <a:spcAft>
                <a:spcPts val="0"/>
              </a:spcAft>
              <a:defRPr/>
            </a:pPr>
            <a:endParaRPr lang="tr-TR" sz="2000" b="1" dirty="0" smtClean="0">
              <a:ln w="3175" cmpd="sng">
                <a:noFill/>
              </a:ln>
              <a:solidFill>
                <a:srgbClr val="FFC000"/>
              </a:solidFill>
              <a:latin typeface="Arial Black" pitchFamily="34" charset="0"/>
            </a:endParaRPr>
          </a:p>
          <a:p>
            <a:pPr algn="ctr" defTabSz="457200" fontAlgn="auto">
              <a:spcAft>
                <a:spcPts val="0"/>
              </a:spcAft>
              <a:defRPr/>
            </a:pPr>
            <a:r>
              <a:rPr lang="tr-TR" sz="2000" b="1" dirty="0" smtClean="0">
                <a:ln w="3175" cmpd="sng">
                  <a:noFill/>
                </a:ln>
                <a:solidFill>
                  <a:srgbClr val="FFC000"/>
                </a:solidFill>
                <a:latin typeface="Arial Black" pitchFamily="34" charset="0"/>
              </a:rPr>
              <a:t>ÖZEL ÖĞRENME GÜÇLÜĞÜ </a:t>
            </a:r>
          </a:p>
          <a:p>
            <a:pPr algn="ctr" defTabSz="457200" fontAlgn="auto">
              <a:spcAft>
                <a:spcPts val="0"/>
              </a:spcAft>
              <a:defRPr/>
            </a:pPr>
            <a:r>
              <a:rPr lang="tr-TR" sz="2000" b="1" dirty="0" smtClean="0">
                <a:ln w="3175" cmpd="sng">
                  <a:noFill/>
                </a:ln>
                <a:solidFill>
                  <a:srgbClr val="FFC000"/>
                </a:solidFill>
                <a:latin typeface="Arial Black" pitchFamily="34" charset="0"/>
              </a:rPr>
              <a:t>YAYGINLIK</a:t>
            </a:r>
            <a:endParaRPr lang="tr-TR" sz="2000" b="1" dirty="0">
              <a:ln w="3175" cmpd="sng">
                <a:noFill/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0" y="1071547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tr-TR" altLang="tr-TR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tr-TR" altLang="tr-TR" sz="2000" dirty="0" smtClean="0">
              <a:latin typeface="Arial Black" pitchFamily="34" charset="0"/>
            </a:endParaRPr>
          </a:p>
          <a:p>
            <a:pPr algn="ctr">
              <a:buNone/>
            </a:pPr>
            <a:endParaRPr lang="tr-TR" altLang="tr-TR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altLang="tr-TR" sz="2000" dirty="0" smtClean="0">
                <a:solidFill>
                  <a:schemeClr val="bg1"/>
                </a:solidFill>
                <a:latin typeface="Arial Black" pitchFamily="34" charset="0"/>
              </a:rPr>
              <a:t>ABD’ den son özel eğitim verilerine göre  </a:t>
            </a:r>
          </a:p>
          <a:p>
            <a:pPr algn="ctr">
              <a:buNone/>
            </a:pPr>
            <a:r>
              <a:rPr lang="tr-TR" altLang="tr-TR" sz="2000" dirty="0" smtClean="0">
                <a:solidFill>
                  <a:schemeClr val="bg1"/>
                </a:solidFill>
                <a:latin typeface="Arial Black" pitchFamily="34" charset="0"/>
              </a:rPr>
              <a:t> 6-21 yaş arası </a:t>
            </a:r>
          </a:p>
          <a:p>
            <a:pPr algn="ctr">
              <a:buNone/>
            </a:pPr>
            <a:r>
              <a:rPr lang="tr-TR" altLang="tr-TR" sz="2000" dirty="0" smtClean="0">
                <a:solidFill>
                  <a:schemeClr val="bg1"/>
                </a:solidFill>
                <a:latin typeface="Arial Black" pitchFamily="34" charset="0"/>
              </a:rPr>
              <a:t>Özel eğitim alan tüm öğrenciler içinde </a:t>
            </a:r>
          </a:p>
          <a:p>
            <a:pPr algn="ctr">
              <a:buNone/>
            </a:pPr>
            <a:r>
              <a:rPr lang="tr-TR" altLang="tr-TR" sz="2000" dirty="0" smtClean="0">
                <a:solidFill>
                  <a:schemeClr val="bg1"/>
                </a:solidFill>
                <a:latin typeface="Arial Black" pitchFamily="34" charset="0"/>
              </a:rPr>
              <a:t>%40,7’si ÖÖG </a:t>
            </a:r>
          </a:p>
          <a:p>
            <a:pPr algn="ctr">
              <a:buNone/>
            </a:pPr>
            <a:r>
              <a:rPr lang="tr-TR" altLang="tr-TR" sz="2000" dirty="0" smtClean="0"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tr-TR" altLang="tr-TR" sz="2000" dirty="0" smtClean="0">
                <a:solidFill>
                  <a:srgbClr val="00ADEA"/>
                </a:solidFill>
                <a:latin typeface="Arial Black" pitchFamily="34" charset="0"/>
              </a:rPr>
              <a:t>İNGİLTERE’ de</a:t>
            </a:r>
            <a:r>
              <a:rPr lang="tr-TR" altLang="tr-TR" sz="2000" dirty="0" smtClean="0">
                <a:latin typeface="Arial Black" pitchFamily="34" charset="0"/>
              </a:rPr>
              <a:t> </a:t>
            </a:r>
          </a:p>
          <a:p>
            <a:pPr algn="ctr">
              <a:buNone/>
            </a:pPr>
            <a:r>
              <a:rPr lang="tr-TR" altLang="tr-TR" sz="2000" dirty="0" smtClean="0">
                <a:solidFill>
                  <a:srgbClr val="FFC000"/>
                </a:solidFill>
                <a:latin typeface="Arial Black" pitchFamily="34" charset="0"/>
              </a:rPr>
              <a:t>yaklaşık 286.000 öğrenci</a:t>
            </a:r>
          </a:p>
          <a:p>
            <a:pPr algn="ctr">
              <a:buNone/>
            </a:pPr>
            <a:endParaRPr lang="tr-TR" altLang="tr-TR" sz="2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tr-TR" altLang="tr-TR" sz="2000" dirty="0" smtClean="0">
                <a:solidFill>
                  <a:srgbClr val="00ADEA"/>
                </a:solidFill>
                <a:latin typeface="Arial Black" pitchFamily="34" charset="0"/>
              </a:rPr>
              <a:t>TÜRKİYE’ de </a:t>
            </a:r>
          </a:p>
          <a:p>
            <a:pPr algn="ctr">
              <a:buNone/>
            </a:pPr>
            <a:endParaRPr lang="tr-TR" altLang="tr-TR" sz="2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tr-TR" altLang="tr-TR" sz="2000" dirty="0" smtClean="0">
                <a:solidFill>
                  <a:srgbClr val="FFFFCC"/>
                </a:solidFill>
                <a:latin typeface="Arial Black" pitchFamily="34" charset="0"/>
              </a:rPr>
              <a:t>2013/2014 – 7429 öğrenci- %3</a:t>
            </a:r>
          </a:p>
          <a:p>
            <a:pPr algn="ctr">
              <a:buNone/>
            </a:pPr>
            <a:r>
              <a:rPr lang="tr-TR" altLang="tr-TR" sz="2000" dirty="0" smtClean="0">
                <a:solidFill>
                  <a:srgbClr val="FFFFCC"/>
                </a:solidFill>
                <a:latin typeface="Arial Black" pitchFamily="34" charset="0"/>
              </a:rPr>
              <a:t>2014/2015 – 7971 öğrenci- %3</a:t>
            </a:r>
          </a:p>
          <a:p>
            <a:pPr algn="ctr">
              <a:buNone/>
            </a:pPr>
            <a:r>
              <a:rPr lang="tr-TR" altLang="tr-TR" sz="2000" dirty="0" smtClean="0">
                <a:solidFill>
                  <a:srgbClr val="FFFFCC"/>
                </a:solidFill>
                <a:latin typeface="Arial Black" pitchFamily="34" charset="0"/>
              </a:rPr>
              <a:t>2015/2016 – 8621 öğrenci- %3</a:t>
            </a:r>
          </a:p>
          <a:p>
            <a:pPr algn="ctr">
              <a:buNone/>
            </a:pPr>
            <a:r>
              <a:rPr lang="tr-TR" altLang="tr-TR" sz="2000" dirty="0" smtClean="0">
                <a:solidFill>
                  <a:srgbClr val="FFFFCC"/>
                </a:solidFill>
                <a:latin typeface="Arial Black" pitchFamily="34" charset="0"/>
              </a:rPr>
              <a:t>2016/2017 – 9253 öğrenci- %3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5" name="4 Dikdörtgen"/>
          <p:cNvSpPr/>
          <p:nvPr/>
        </p:nvSpPr>
        <p:spPr>
          <a:xfrm>
            <a:off x="214282" y="0"/>
            <a:ext cx="928694" cy="6858000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8001024" y="0"/>
            <a:ext cx="928694" cy="6858000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 rot="5400000">
            <a:off x="4286260" y="-3071846"/>
            <a:ext cx="571480" cy="6715172"/>
          </a:xfrm>
          <a:prstGeom prst="rect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 rot="5400000">
            <a:off x="4464855" y="3607583"/>
            <a:ext cx="214290" cy="6286544"/>
          </a:xfrm>
          <a:prstGeom prst="rect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142844" y="0"/>
            <a:ext cx="8858312" cy="685800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1357290" y="642918"/>
            <a:ext cx="6429420" cy="428628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1285852" y="4286256"/>
            <a:ext cx="6572296" cy="235745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785786" y="1071546"/>
            <a:ext cx="7500990" cy="857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785786" y="4929198"/>
            <a:ext cx="7572428" cy="142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218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Oval"/>
          <p:cNvSpPr/>
          <p:nvPr/>
        </p:nvSpPr>
        <p:spPr>
          <a:xfrm>
            <a:off x="857224" y="357166"/>
            <a:ext cx="7429552" cy="1000132"/>
          </a:xfrm>
          <a:prstGeom prst="ellipse">
            <a:avLst/>
          </a:prstGeom>
          <a:solidFill>
            <a:srgbClr val="7030A0"/>
          </a:soli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857224" y="5715016"/>
            <a:ext cx="7429552" cy="928694"/>
          </a:xfrm>
          <a:prstGeom prst="ellipse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71481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lang="tr-TR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ZEL ÖĞRENME GÜÇLÜĞÜNÜN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Tanısının konulması,	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tr-TR" sz="2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ÖÖG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riski taşıyan öğrencilere yönelik yapılacak       </a:t>
            </a:r>
            <a:r>
              <a:rPr kumimoji="0" lang="tr-TR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yardımların ilk adımını oluşturmaktadır.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 Ancak,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esmi tanı vermeden önce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ÖÖG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riski taşıyan öğrencilerin bazı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Ön  değerlendirmelerden geçirilmesi gerekmektedir.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			</a:t>
            </a:r>
            <a:r>
              <a:rPr kumimoji="0" lang="tr-TR" sz="20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sz="2000" baseline="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Diğer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bir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deyişle ;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tr-T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ÖÖG</a:t>
            </a:r>
            <a:r>
              <a:rPr kumimoji="0" lang="tr-TR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’nin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tespit edilmesine yönelik bazı ön bilgilerin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Toplanması gerekmektedir.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Bu ön bilgilerin toplanması Hem uzmanlar tarafından 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daha sağlıklı bir değerlendirme sürecini sağlayacak,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lang="tr-TR" sz="2000" dirty="0" smtClean="0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em de öğrencilerin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rgbClr val="FFFFFF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gereksiz yere tanı almalarını önleyecektir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.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7 Sol Ayraç"/>
          <p:cNvSpPr/>
          <p:nvPr/>
        </p:nvSpPr>
        <p:spPr>
          <a:xfrm>
            <a:off x="214282" y="857232"/>
            <a:ext cx="428628" cy="5286412"/>
          </a:xfrm>
          <a:prstGeom prst="leftBrace">
            <a:avLst>
              <a:gd name="adj1" fmla="val 118984"/>
              <a:gd name="adj2" fmla="val 49311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12" name="11 Sol Ayraç"/>
          <p:cNvSpPr/>
          <p:nvPr/>
        </p:nvSpPr>
        <p:spPr>
          <a:xfrm rot="10800000">
            <a:off x="8501090" y="857232"/>
            <a:ext cx="428628" cy="5357850"/>
          </a:xfrm>
          <a:prstGeom prst="leftBrace">
            <a:avLst>
              <a:gd name="adj1" fmla="val 112420"/>
              <a:gd name="adj2" fmla="val 49625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5-Nokta Yıldız"/>
          <p:cNvSpPr/>
          <p:nvPr/>
        </p:nvSpPr>
        <p:spPr>
          <a:xfrm>
            <a:off x="4286248" y="3714752"/>
            <a:ext cx="214314" cy="214314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1061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Oval"/>
          <p:cNvSpPr/>
          <p:nvPr/>
        </p:nvSpPr>
        <p:spPr>
          <a:xfrm>
            <a:off x="428596" y="142852"/>
            <a:ext cx="8286808" cy="1143008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3857620" y="1285860"/>
            <a:ext cx="1214446" cy="714380"/>
          </a:xfrm>
          <a:prstGeom prst="ellipse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428596" y="4643446"/>
            <a:ext cx="8286808" cy="2000264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428604"/>
            <a:ext cx="8715404" cy="58785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</a:t>
            </a:r>
            <a:r>
              <a:rPr lang="tr-TR" dirty="0" smtClean="0">
                <a:solidFill>
                  <a:srgbClr val="0070C0"/>
                </a:solidFill>
                <a:latin typeface="Arial Black" pitchFamily="34" charset="0"/>
              </a:rPr>
              <a:t>HER NE 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KADAR ÖĞRENME GÜÇLÜĞÜNE YÖNELİK BELİR</a:t>
            </a:r>
            <a:r>
              <a:rPr lang="tr-TR" dirty="0" smtClean="0">
                <a:solidFill>
                  <a:srgbClr val="0070C0"/>
                </a:solidFill>
                <a:latin typeface="Arial Black" pitchFamily="34" charset="0"/>
              </a:rPr>
              <a:t>TİLER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 BELİRGİN OLSA DA, </a:t>
            </a:r>
          </a:p>
          <a:p>
            <a:pPr algn="just"/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</a:t>
            </a:r>
          </a:p>
          <a:p>
            <a:pPr algn="just"/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</a:rPr>
              <a:t>				</a:t>
            </a:r>
            <a:r>
              <a:rPr lang="tr-TR" sz="20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    </a:t>
            </a:r>
          </a:p>
          <a:p>
            <a:pPr algn="just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                                          </a:t>
            </a:r>
            <a:r>
              <a:rPr lang="tr-TR" sz="2200" spc="-300" dirty="0" smtClean="0">
                <a:solidFill>
                  <a:schemeClr val="bg1"/>
                </a:solidFill>
                <a:latin typeface="Arial Black" pitchFamily="34" charset="0"/>
              </a:rPr>
              <a:t>Ö Ö G     </a:t>
            </a:r>
          </a:p>
          <a:p>
            <a:pPr algn="just"/>
            <a:r>
              <a:rPr lang="tr-TR" sz="2400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</a:rPr>
              <a:t>	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Bir çocuktan diğerine büyük farklılık göstermektedir. 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    Bir çocuk okumada sıkıntı yaşayarak erken belirtileri            gösterirken, </a:t>
            </a:r>
          </a:p>
          <a:p>
            <a:pPr algn="ctr"/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Bir başka çocuk 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Matematik alanında zorluk yaşayabilmektedir.</a:t>
            </a:r>
            <a:r>
              <a:rPr lang="tr-TR" sz="20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tr-TR" sz="2000" dirty="0" smtClean="0">
                <a:solidFill>
                  <a:srgbClr val="00B0F0"/>
                </a:solidFill>
                <a:latin typeface="Arial Black" pitchFamily="34" charset="0"/>
              </a:rPr>
              <a:t>Matematikte başarılı bir çocuksa, 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anlamada güçlük yaşayabilmektedir. </a:t>
            </a:r>
          </a:p>
          <a:p>
            <a:pPr algn="ctr"/>
            <a:endParaRPr lang="tr-TR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Yukarıda belirtilen problemler çeşitlilik göstermesine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   RAĞMEN,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   Hepsi tek bir çatı altında, 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ÖÖG </a:t>
            </a:r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Adı altında toplanmaktadır.</a:t>
            </a:r>
            <a:endParaRPr lang="tr-TR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28596" y="357166"/>
            <a:ext cx="8286808" cy="10001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ol Köşeli Ayraç"/>
          <p:cNvSpPr/>
          <p:nvPr/>
        </p:nvSpPr>
        <p:spPr>
          <a:xfrm flipH="1">
            <a:off x="8501090" y="1428736"/>
            <a:ext cx="214314" cy="3143272"/>
          </a:xfrm>
          <a:prstGeom prst="leftBracket">
            <a:avLst>
              <a:gd name="adj" fmla="val 52093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ol Köşeli Ayraç"/>
          <p:cNvSpPr/>
          <p:nvPr/>
        </p:nvSpPr>
        <p:spPr>
          <a:xfrm rot="10800000" flipH="1">
            <a:off x="428596" y="1428736"/>
            <a:ext cx="214314" cy="3143272"/>
          </a:xfrm>
          <a:prstGeom prst="leftBracket">
            <a:avLst>
              <a:gd name="adj" fmla="val 64596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ol Ok"/>
          <p:cNvSpPr/>
          <p:nvPr/>
        </p:nvSpPr>
        <p:spPr>
          <a:xfrm rot="16200000">
            <a:off x="4321967" y="1464455"/>
            <a:ext cx="214314" cy="142876"/>
          </a:xfrm>
          <a:prstGeom prst="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Sol Ok"/>
          <p:cNvSpPr/>
          <p:nvPr/>
        </p:nvSpPr>
        <p:spPr>
          <a:xfrm rot="16200000">
            <a:off x="4250529" y="4393413"/>
            <a:ext cx="214314" cy="285752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17" name="16 Güneş"/>
          <p:cNvSpPr/>
          <p:nvPr/>
        </p:nvSpPr>
        <p:spPr>
          <a:xfrm>
            <a:off x="4214810" y="6357958"/>
            <a:ext cx="285752" cy="214314"/>
          </a:xfrm>
          <a:prstGeom prst="su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Yay"/>
          <p:cNvSpPr/>
          <p:nvPr/>
        </p:nvSpPr>
        <p:spPr>
          <a:xfrm>
            <a:off x="500034" y="1428736"/>
            <a:ext cx="357190" cy="428628"/>
          </a:xfrm>
          <a:prstGeom prst="arc">
            <a:avLst>
              <a:gd name="adj1" fmla="val 16200000"/>
              <a:gd name="adj2" fmla="val 2974547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19 Düz Bağlayıcı"/>
          <p:cNvCxnSpPr/>
          <p:nvPr/>
        </p:nvCxnSpPr>
        <p:spPr>
          <a:xfrm flipV="1">
            <a:off x="785786" y="1428736"/>
            <a:ext cx="3500462" cy="3571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Yay"/>
          <p:cNvSpPr/>
          <p:nvPr/>
        </p:nvSpPr>
        <p:spPr>
          <a:xfrm>
            <a:off x="8286776" y="1428736"/>
            <a:ext cx="357190" cy="428628"/>
          </a:xfrm>
          <a:prstGeom prst="arc">
            <a:avLst>
              <a:gd name="adj1" fmla="val 7362133"/>
              <a:gd name="adj2" fmla="val 16309094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8" name="27 Düz Bağlayıcı"/>
          <p:cNvCxnSpPr>
            <a:stCxn id="26" idx="0"/>
            <a:endCxn id="14" idx="3"/>
          </p:cNvCxnSpPr>
          <p:nvPr/>
        </p:nvCxnSpPr>
        <p:spPr>
          <a:xfrm flipH="1" flipV="1">
            <a:off x="4429124" y="1428736"/>
            <a:ext cx="3927247" cy="38408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Dikdörtgen"/>
          <p:cNvSpPr/>
          <p:nvPr/>
        </p:nvSpPr>
        <p:spPr>
          <a:xfrm>
            <a:off x="2928926" y="1142984"/>
            <a:ext cx="3000396" cy="71438"/>
          </a:xfrm>
          <a:prstGeom prst="rect">
            <a:avLst/>
          </a:prstGeom>
          <a:solidFill>
            <a:srgbClr val="7030A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Oval"/>
          <p:cNvSpPr/>
          <p:nvPr/>
        </p:nvSpPr>
        <p:spPr>
          <a:xfrm>
            <a:off x="3786182" y="1428736"/>
            <a:ext cx="1214446" cy="642942"/>
          </a:xfrm>
          <a:prstGeom prst="ellipse">
            <a:avLst/>
          </a:prstGeom>
          <a:solidFill>
            <a:srgbClr val="7030A0">
              <a:alpha val="21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Dikdörtgen"/>
          <p:cNvSpPr/>
          <p:nvPr/>
        </p:nvSpPr>
        <p:spPr>
          <a:xfrm>
            <a:off x="8429652" y="1571612"/>
            <a:ext cx="214314" cy="2928958"/>
          </a:xfrm>
          <a:prstGeom prst="rect">
            <a:avLst/>
          </a:prstGeom>
          <a:solidFill>
            <a:srgbClr val="0070C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34 Dikdörtgen"/>
          <p:cNvSpPr/>
          <p:nvPr/>
        </p:nvSpPr>
        <p:spPr>
          <a:xfrm>
            <a:off x="500034" y="1571612"/>
            <a:ext cx="214314" cy="2928958"/>
          </a:xfrm>
          <a:prstGeom prst="rect">
            <a:avLst/>
          </a:prstGeom>
          <a:solidFill>
            <a:srgbClr val="0070C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Blok Yay"/>
          <p:cNvSpPr/>
          <p:nvPr/>
        </p:nvSpPr>
        <p:spPr>
          <a:xfrm flipV="1">
            <a:off x="500034" y="4714884"/>
            <a:ext cx="8143932" cy="1857388"/>
          </a:xfrm>
          <a:prstGeom prst="blockArc">
            <a:avLst>
              <a:gd name="adj1" fmla="val 8445560"/>
              <a:gd name="adj2" fmla="val 2283650"/>
              <a:gd name="adj3" fmla="val 31873"/>
            </a:avLst>
          </a:prstGeom>
          <a:solidFill>
            <a:srgbClr val="0070C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37" name="36 Dikdörtgen"/>
          <p:cNvSpPr/>
          <p:nvPr/>
        </p:nvSpPr>
        <p:spPr>
          <a:xfrm>
            <a:off x="5929322" y="857232"/>
            <a:ext cx="2571768" cy="357190"/>
          </a:xfrm>
          <a:prstGeom prst="rect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37 Dikdörtgen"/>
          <p:cNvSpPr/>
          <p:nvPr/>
        </p:nvSpPr>
        <p:spPr>
          <a:xfrm>
            <a:off x="642910" y="857232"/>
            <a:ext cx="2286016" cy="357190"/>
          </a:xfrm>
          <a:prstGeom prst="rect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0" name="39 Düz Bağlayıcı"/>
          <p:cNvCxnSpPr/>
          <p:nvPr/>
        </p:nvCxnSpPr>
        <p:spPr>
          <a:xfrm flipV="1">
            <a:off x="642910" y="4357694"/>
            <a:ext cx="3714776" cy="21431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Düz Bağlayıcı"/>
          <p:cNvCxnSpPr/>
          <p:nvPr/>
        </p:nvCxnSpPr>
        <p:spPr>
          <a:xfrm rot="16200000" flipH="1">
            <a:off x="6357950" y="2357430"/>
            <a:ext cx="142876" cy="41434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406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500034" y="5286388"/>
            <a:ext cx="8215370" cy="1285884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500034" y="357166"/>
            <a:ext cx="8215370" cy="1000132"/>
          </a:xfrm>
          <a:prstGeom prst="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500042"/>
            <a:ext cx="91440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2200" b="1" dirty="0" smtClean="0">
                <a:solidFill>
                  <a:srgbClr val="FFC000"/>
                </a:solidFill>
                <a:latin typeface="Arial Black" pitchFamily="34" charset="0"/>
              </a:rPr>
              <a:t>Özel Öğrenme Güçlüğü </a:t>
            </a:r>
          </a:p>
          <a:p>
            <a:pPr algn="ctr"/>
            <a:r>
              <a:rPr lang="tr-TR" sz="2200" b="1" dirty="0" smtClean="0">
                <a:solidFill>
                  <a:schemeClr val="bg1"/>
                </a:solidFill>
                <a:latin typeface="Arial Black" pitchFamily="34" charset="0"/>
              </a:rPr>
              <a:t>Olan Çocukların Genel Özellikleri</a:t>
            </a:r>
            <a:endParaRPr lang="tr-TR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0" y="1000108"/>
            <a:ext cx="850109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ÖÖG</a:t>
            </a:r>
            <a:r>
              <a:rPr lang="tr-TR" dirty="0" smtClean="0">
                <a:latin typeface="Arial Black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olan öğrenciler için </a:t>
            </a: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Tek bir gruptan bahsetmek mümkün değildir. </a:t>
            </a: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ÖÖG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tanısı konma oranı erkeklerde kızlara göre yaklaşık, </a:t>
            </a: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3 kat daha fazladır. </a:t>
            </a: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Uzmanlar için en büyük zorluk; </a:t>
            </a: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ÖÖG</a:t>
            </a:r>
            <a:r>
              <a:rPr lang="tr-TR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olan çocukla çalışmadığından dolayı,      </a:t>
            </a: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akademik zorluk yaşayan (tembel olarak nitelenen) </a:t>
            </a: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çocuğu ayırt edebilmektir. </a:t>
            </a: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Arial Black" pitchFamily="34" charset="0"/>
            </a:endParaRP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Zihinsel kapasite açısından 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ÖÖG</a:t>
            </a:r>
            <a:r>
              <a:rPr lang="tr-TR" dirty="0" smtClean="0">
                <a:latin typeface="Arial Black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olan öğrenciler</a:t>
            </a: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Ortalama veya ortalama üstü IQ puanına sahip olmaktadırlar. </a:t>
            </a: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latin typeface="Arial Black" pitchFamily="34" charset="0"/>
            </a:endParaRP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Fakat ÖÖG olan öğrencilerin neredeyse tümü,</a:t>
            </a:r>
          </a:p>
          <a:p>
            <a:pPr lvl="1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Bir ya da daha fazla alanda akademik başarısızlık yaşamaktadır.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14 Blok Yay"/>
          <p:cNvSpPr/>
          <p:nvPr/>
        </p:nvSpPr>
        <p:spPr>
          <a:xfrm>
            <a:off x="1428728" y="2714620"/>
            <a:ext cx="6572296" cy="1714512"/>
          </a:xfrm>
          <a:prstGeom prst="blockArc">
            <a:avLst>
              <a:gd name="adj1" fmla="val 10684572"/>
              <a:gd name="adj2" fmla="val 106465"/>
              <a:gd name="adj3" fmla="val 0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cxnSp>
        <p:nvCxnSpPr>
          <p:cNvPr id="10" name="9 Düz Bağlayıcı"/>
          <p:cNvCxnSpPr/>
          <p:nvPr/>
        </p:nvCxnSpPr>
        <p:spPr>
          <a:xfrm rot="5400000">
            <a:off x="-2678957" y="3464719"/>
            <a:ext cx="6215106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Düz Bağlayıcı"/>
          <p:cNvCxnSpPr/>
          <p:nvPr/>
        </p:nvCxnSpPr>
        <p:spPr>
          <a:xfrm rot="5400000">
            <a:off x="5679289" y="3464719"/>
            <a:ext cx="6215106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27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b="1" dirty="0" smtClean="0">
              <a:solidFill>
                <a:srgbClr val="FF0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solidFill>
                  <a:srgbClr val="FF0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b="1" dirty="0" smtClean="0">
              <a:solidFill>
                <a:srgbClr val="FF0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b="1" dirty="0" smtClean="0">
              <a:solidFill>
                <a:srgbClr val="FF0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solidFill>
                  <a:srgbClr val="FF0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solidFill>
                  <a:srgbClr val="FF0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</a:t>
            </a:r>
            <a:r>
              <a:rPr lang="tr-TR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ÖZEL ÖĞRENME GÜÇLÜĞÜ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OLAN BİREYLERDE EN SIK GÖRÜLEN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</a:t>
            </a:r>
            <a:r>
              <a:rPr lang="tr-TR" sz="2000" b="1" dirty="0" smtClean="0">
                <a:solidFill>
                  <a:srgbClr val="00B0F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10 ÖZELLİK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ÖÖG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olan bireylerde 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B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elirgin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fiziksel özellikler ve  hareketler</a:t>
            </a:r>
            <a:r>
              <a:rPr lang="tr-TR" baseline="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le,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Bireyin genetik yapısından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kaynaklanan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B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aşka özel belirtiler bulunmamaktadır. 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  ALANYAZINDA,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      </a:t>
            </a:r>
            <a:r>
              <a:rPr kumimoji="0" lang="tr-TR" b="0" i="0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ÖÖG</a:t>
            </a:r>
            <a:r>
              <a:rPr kumimoji="0" lang="tr-TR" b="0" i="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’ </a:t>
            </a:r>
            <a:r>
              <a:rPr kumimoji="0" lang="tr-TR" b="0" i="0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nin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En Belirgin </a:t>
            </a:r>
            <a:r>
              <a:rPr kumimoji="0" lang="tr-TR" b="0" i="0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10 özelliği </a:t>
            </a:r>
            <a:r>
              <a:rPr kumimoji="0" lang="tr-TR" b="0" i="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olarak şunları sayabiliriz :</a:t>
            </a:r>
            <a:endParaRPr kumimoji="0" lang="tr-TR" b="0" i="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8 Yuvarlatılmış Dikdörtgen"/>
          <p:cNvSpPr/>
          <p:nvPr/>
        </p:nvSpPr>
        <p:spPr>
          <a:xfrm>
            <a:off x="285720" y="285728"/>
            <a:ext cx="8572560" cy="2857520"/>
          </a:xfrm>
          <a:prstGeom prst="roundRect">
            <a:avLst>
              <a:gd name="adj" fmla="val 0"/>
            </a:avLst>
          </a:prstGeom>
          <a:solidFill>
            <a:srgbClr val="7030A0">
              <a:alpha val="0"/>
            </a:srgb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0" y="357166"/>
            <a:ext cx="9144000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285720" y="3286124"/>
            <a:ext cx="8572560" cy="33575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428596" y="214290"/>
            <a:ext cx="428628" cy="6429420"/>
          </a:xfrm>
          <a:prstGeom prst="rect">
            <a:avLst/>
          </a:prstGeom>
          <a:solidFill>
            <a:schemeClr val="bg2">
              <a:lumMod val="5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1214414" y="928670"/>
            <a:ext cx="6643734" cy="221457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8358214" y="214290"/>
            <a:ext cx="428628" cy="6429420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1714480" y="1000108"/>
            <a:ext cx="5572164" cy="2143140"/>
          </a:xfrm>
          <a:prstGeom prst="ellipse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785786" y="714356"/>
            <a:ext cx="7643866" cy="2286016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Yuvarlatılmış Dikdörtgen"/>
          <p:cNvSpPr/>
          <p:nvPr/>
        </p:nvSpPr>
        <p:spPr>
          <a:xfrm>
            <a:off x="1000100" y="3500438"/>
            <a:ext cx="7215238" cy="2928958"/>
          </a:xfrm>
          <a:prstGeom prst="round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873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357166"/>
            <a:ext cx="9144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rgbClr val="FFFFFF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Önemli gelişimsel alanlarda gecikme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r-TR" dirty="0" smtClean="0">
              <a:solidFill>
                <a:srgbClr val="FFFF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Dürtüsellik – düşünmeden hareket etme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Duygusal dalgalanma – duygularda hızlı değişim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</a:t>
            </a:r>
            <a:r>
              <a:rPr lang="tr-TR" dirty="0" smtClean="0">
                <a:solidFill>
                  <a:srgbClr val="00B0F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(ağlarken birden gülmeye başlama gibi)</a:t>
            </a:r>
            <a:endParaRPr lang="tr-TR" dirty="0" smtClean="0">
              <a:solidFill>
                <a:srgbClr val="00B0F0"/>
              </a:solidFill>
              <a:latin typeface="Arial Black" pitchFamily="34" charset="0"/>
              <a:ea typeface="Cambria" pitchFamily="18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Genel koordinasyon eksikliği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rgbClr val="FFFF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Dikkat bozukluğu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Algı-motor bozukluğu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rgbClr val="FFFF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Bellek ve düşünme bozuklukları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rgbClr val="FFFFFF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FFFF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Belirgin akademik problemler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00B0F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(özellikle okuma ve matematik alanlarında)</a:t>
            </a:r>
            <a:endParaRPr lang="tr-TR" dirty="0" smtClean="0">
              <a:solidFill>
                <a:srgbClr val="00B0F0"/>
              </a:solidFill>
              <a:latin typeface="Arial Black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r-TR" dirty="0" smtClean="0">
              <a:solidFill>
                <a:srgbClr val="FFFFFF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Konuşma ve konuşma seslerini öğrenme bozuklukları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tr-TR" dirty="0" smtClean="0">
              <a:solidFill>
                <a:srgbClr val="FFFF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Merkezi sinir sistemi düzensizliği ve bozukluğu belirtileri.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Sağ Ayraç"/>
          <p:cNvSpPr/>
          <p:nvPr/>
        </p:nvSpPr>
        <p:spPr>
          <a:xfrm rot="5400000">
            <a:off x="4393405" y="-1393065"/>
            <a:ext cx="214315" cy="5000661"/>
          </a:xfrm>
          <a:prstGeom prst="rightBrace">
            <a:avLst>
              <a:gd name="adj1" fmla="val 70692"/>
              <a:gd name="adj2" fmla="val 50000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Sağ Ayraç"/>
          <p:cNvSpPr/>
          <p:nvPr/>
        </p:nvSpPr>
        <p:spPr>
          <a:xfrm rot="5400000">
            <a:off x="4393407" y="-1107315"/>
            <a:ext cx="142876" cy="5500730"/>
          </a:xfrm>
          <a:prstGeom prst="rightBrace">
            <a:avLst>
              <a:gd name="adj1" fmla="val 70692"/>
              <a:gd name="adj2" fmla="val 50093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ağ Ayraç"/>
          <p:cNvSpPr/>
          <p:nvPr/>
        </p:nvSpPr>
        <p:spPr>
          <a:xfrm rot="5400000">
            <a:off x="4464843" y="2250273"/>
            <a:ext cx="71438" cy="2714644"/>
          </a:xfrm>
          <a:prstGeom prst="rightBrace">
            <a:avLst>
              <a:gd name="adj1" fmla="val 70692"/>
              <a:gd name="adj2" fmla="val 51647"/>
            </a:avLst>
          </a:prstGeom>
          <a:solidFill>
            <a:srgbClr val="FFC000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Sağ Ayraç"/>
          <p:cNvSpPr/>
          <p:nvPr/>
        </p:nvSpPr>
        <p:spPr>
          <a:xfrm rot="5400000">
            <a:off x="4429124" y="928670"/>
            <a:ext cx="142876" cy="4143404"/>
          </a:xfrm>
          <a:prstGeom prst="rightBrace">
            <a:avLst>
              <a:gd name="adj1" fmla="val 70692"/>
              <a:gd name="adj2" fmla="val 49660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ağ Ayraç"/>
          <p:cNvSpPr/>
          <p:nvPr/>
        </p:nvSpPr>
        <p:spPr>
          <a:xfrm rot="5400000">
            <a:off x="4429124" y="-142900"/>
            <a:ext cx="142876" cy="5286412"/>
          </a:xfrm>
          <a:prstGeom prst="rightBrace">
            <a:avLst>
              <a:gd name="adj1" fmla="val 70692"/>
              <a:gd name="adj2" fmla="val 50821"/>
            </a:avLst>
          </a:prstGeom>
          <a:noFill/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ağ Ayraç"/>
          <p:cNvSpPr/>
          <p:nvPr/>
        </p:nvSpPr>
        <p:spPr>
          <a:xfrm rot="5400000">
            <a:off x="4321967" y="2536025"/>
            <a:ext cx="285752" cy="4214842"/>
          </a:xfrm>
          <a:prstGeom prst="rightBrace">
            <a:avLst>
              <a:gd name="adj1" fmla="val 70692"/>
              <a:gd name="adj2" fmla="val 50334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Sağ Ayraç"/>
          <p:cNvSpPr/>
          <p:nvPr/>
        </p:nvSpPr>
        <p:spPr>
          <a:xfrm rot="5400000">
            <a:off x="4286248" y="2571744"/>
            <a:ext cx="285752" cy="5715040"/>
          </a:xfrm>
          <a:prstGeom prst="rightBrace">
            <a:avLst>
              <a:gd name="adj1" fmla="val 70692"/>
              <a:gd name="adj2" fmla="val 49754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Sağ Ayraç"/>
          <p:cNvSpPr/>
          <p:nvPr/>
        </p:nvSpPr>
        <p:spPr>
          <a:xfrm rot="5400000">
            <a:off x="4750595" y="2464587"/>
            <a:ext cx="214314" cy="7143800"/>
          </a:xfrm>
          <a:prstGeom prst="rightBrace">
            <a:avLst>
              <a:gd name="adj1" fmla="val 70692"/>
              <a:gd name="adj2" fmla="val 55412"/>
            </a:avLst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Sağ Ayraç"/>
          <p:cNvSpPr/>
          <p:nvPr/>
        </p:nvSpPr>
        <p:spPr>
          <a:xfrm rot="5400000">
            <a:off x="4358471" y="2642397"/>
            <a:ext cx="212744" cy="2928958"/>
          </a:xfrm>
          <a:prstGeom prst="rightBrace">
            <a:avLst>
              <a:gd name="adj1" fmla="val 70692"/>
              <a:gd name="adj2" fmla="val 5000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Yuvarlatılmış Dikdörtgen"/>
          <p:cNvSpPr/>
          <p:nvPr/>
        </p:nvSpPr>
        <p:spPr>
          <a:xfrm>
            <a:off x="142844" y="214290"/>
            <a:ext cx="8858312" cy="6429420"/>
          </a:xfrm>
          <a:prstGeom prst="roundRect">
            <a:avLst>
              <a:gd name="adj" fmla="val 6508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İkizkenar Üçgen"/>
          <p:cNvSpPr/>
          <p:nvPr/>
        </p:nvSpPr>
        <p:spPr>
          <a:xfrm rot="5400000">
            <a:off x="-1857420" y="2857496"/>
            <a:ext cx="5715040" cy="1428760"/>
          </a:xfrm>
          <a:prstGeom prst="triangle">
            <a:avLst>
              <a:gd name="adj" fmla="val 51388"/>
            </a:avLst>
          </a:prstGeom>
          <a:solidFill>
            <a:srgbClr val="700A0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İkizkenar Üçgen"/>
          <p:cNvSpPr/>
          <p:nvPr/>
        </p:nvSpPr>
        <p:spPr>
          <a:xfrm rot="16200000">
            <a:off x="5143504" y="2714620"/>
            <a:ext cx="5857916" cy="1571636"/>
          </a:xfrm>
          <a:prstGeom prst="triangle">
            <a:avLst>
              <a:gd name="adj" fmla="val 49727"/>
            </a:avLst>
          </a:prstGeom>
          <a:solidFill>
            <a:srgbClr val="700A0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Sağ Ayraç"/>
          <p:cNvSpPr/>
          <p:nvPr/>
        </p:nvSpPr>
        <p:spPr>
          <a:xfrm rot="5400000">
            <a:off x="2500300" y="-1714538"/>
            <a:ext cx="4071966" cy="8358250"/>
          </a:xfrm>
          <a:prstGeom prst="rightBrace">
            <a:avLst>
              <a:gd name="adj1" fmla="val 44741"/>
              <a:gd name="adj2" fmla="val 51053"/>
            </a:avLst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Sağ Ayraç"/>
          <p:cNvSpPr/>
          <p:nvPr/>
        </p:nvSpPr>
        <p:spPr>
          <a:xfrm rot="16200000">
            <a:off x="3214678" y="928670"/>
            <a:ext cx="2714644" cy="8429684"/>
          </a:xfrm>
          <a:prstGeom prst="rightBrace">
            <a:avLst>
              <a:gd name="adj1" fmla="val 357925"/>
              <a:gd name="adj2" fmla="val 48470"/>
            </a:avLst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Oval"/>
          <p:cNvSpPr/>
          <p:nvPr/>
        </p:nvSpPr>
        <p:spPr>
          <a:xfrm>
            <a:off x="857224" y="3071810"/>
            <a:ext cx="7215238" cy="1143008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Oval"/>
          <p:cNvSpPr/>
          <p:nvPr/>
        </p:nvSpPr>
        <p:spPr>
          <a:xfrm>
            <a:off x="5857884" y="2928934"/>
            <a:ext cx="1643074" cy="1357322"/>
          </a:xfrm>
          <a:prstGeom prst="ellipse">
            <a:avLst/>
          </a:prstGeom>
          <a:solidFill>
            <a:srgbClr val="7030A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Oval"/>
          <p:cNvSpPr/>
          <p:nvPr/>
        </p:nvSpPr>
        <p:spPr>
          <a:xfrm>
            <a:off x="1428728" y="2786058"/>
            <a:ext cx="1714512" cy="1428760"/>
          </a:xfrm>
          <a:prstGeom prst="ellipse">
            <a:avLst/>
          </a:prstGeom>
          <a:solidFill>
            <a:srgbClr val="7030A0">
              <a:alpha val="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281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sz="3200" dirty="0" smtClean="0">
                <a:solidFill>
                  <a:srgbClr val="FFC000"/>
                </a:solidFill>
              </a:rPr>
              <a:t>                                 </a:t>
            </a:r>
            <a:r>
              <a:rPr lang="tr-TR" sz="3200" dirty="0" smtClean="0">
                <a:solidFill>
                  <a:srgbClr val="FFC000"/>
                </a:solidFill>
                <a:latin typeface="+mj-lt"/>
              </a:rPr>
              <a:t>ÖÖG İLE İLGİLİ</a:t>
            </a:r>
          </a:p>
          <a:p>
            <a:pPr algn="just"/>
            <a:r>
              <a:rPr lang="tr-TR" sz="3200" dirty="0" smtClean="0">
                <a:solidFill>
                  <a:srgbClr val="FFC000"/>
                </a:solidFill>
                <a:latin typeface="+mj-lt"/>
              </a:rPr>
              <a:t>       </a:t>
            </a:r>
            <a:r>
              <a:rPr lang="tr-TR" sz="4400" dirty="0" smtClean="0">
                <a:solidFill>
                  <a:srgbClr val="FFC000"/>
                </a:solidFill>
                <a:latin typeface="+mj-lt"/>
              </a:rPr>
              <a:t>YASAL     </a:t>
            </a:r>
            <a:r>
              <a:rPr lang="tr-TR" sz="3600" dirty="0" smtClean="0">
                <a:solidFill>
                  <a:srgbClr val="FFC000"/>
                </a:solidFill>
                <a:latin typeface="+mj-lt"/>
              </a:rPr>
              <a:t>DÜZENLEMELER</a:t>
            </a:r>
            <a:r>
              <a:rPr lang="tr-TR" sz="4400" dirty="0" smtClean="0">
                <a:solidFill>
                  <a:srgbClr val="FFC000"/>
                </a:solidFill>
                <a:latin typeface="+mj-lt"/>
              </a:rPr>
              <a:t>      VE </a:t>
            </a:r>
          </a:p>
          <a:p>
            <a:pPr algn="ctr"/>
            <a:r>
              <a:rPr lang="tr-TR" sz="4400" dirty="0" smtClean="0">
                <a:solidFill>
                  <a:srgbClr val="FFC000"/>
                </a:solidFill>
                <a:latin typeface="+mj-lt"/>
              </a:rPr>
              <a:t>  EĞİTİM  HAKKI</a:t>
            </a:r>
            <a:endParaRPr lang="tr-TR" sz="4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3 Oval"/>
          <p:cNvSpPr/>
          <p:nvPr/>
        </p:nvSpPr>
        <p:spPr>
          <a:xfrm>
            <a:off x="428596" y="1428736"/>
            <a:ext cx="8358246" cy="41434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6643702" y="5214950"/>
            <a:ext cx="928694" cy="9286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6072198" y="928670"/>
            <a:ext cx="714380" cy="700086"/>
          </a:xfrm>
          <a:prstGeom prst="ellipse">
            <a:avLst/>
          </a:prstGeom>
          <a:solidFill>
            <a:srgbClr val="00ADEA"/>
          </a:solidFill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2214546" y="1071546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7500958" y="6215082"/>
            <a:ext cx="414334" cy="414334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7858148" y="857232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Oval"/>
          <p:cNvSpPr/>
          <p:nvPr/>
        </p:nvSpPr>
        <p:spPr>
          <a:xfrm>
            <a:off x="428596" y="214290"/>
            <a:ext cx="8358246" cy="64294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Oval"/>
          <p:cNvSpPr/>
          <p:nvPr/>
        </p:nvSpPr>
        <p:spPr>
          <a:xfrm>
            <a:off x="1357290" y="5715016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1928794" y="500042"/>
            <a:ext cx="642942" cy="628648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6715140" y="571480"/>
            <a:ext cx="1000132" cy="9858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857224" y="785794"/>
            <a:ext cx="1285884" cy="127159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7358082" y="5429264"/>
            <a:ext cx="571504" cy="571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1714480" y="5857892"/>
            <a:ext cx="714380" cy="700086"/>
          </a:xfrm>
          <a:prstGeom prst="ellipse">
            <a:avLst/>
          </a:prstGeom>
          <a:solidFill>
            <a:srgbClr val="00ADEA"/>
          </a:solidFill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214546" y="5357826"/>
            <a:ext cx="914400" cy="914400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Oval"/>
          <p:cNvSpPr/>
          <p:nvPr/>
        </p:nvSpPr>
        <p:spPr>
          <a:xfrm>
            <a:off x="2571736" y="1571612"/>
            <a:ext cx="4214842" cy="3857652"/>
          </a:xfrm>
          <a:prstGeom prst="ellipse">
            <a:avLst/>
          </a:prstGeom>
          <a:noFill/>
          <a:ln w="28575"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437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0" y="-357214"/>
            <a:ext cx="9144000" cy="7358114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1071594"/>
            <a:ext cx="8715404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tr-TR" sz="2000" b="1" dirty="0" smtClean="0">
              <a:solidFill>
                <a:srgbClr val="FF0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tr-TR" sz="2000" b="1" dirty="0" smtClean="0">
              <a:solidFill>
                <a:srgbClr val="FF0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</a:t>
            </a:r>
            <a:r>
              <a:rPr lang="tr-TR" sz="2400" b="1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2     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YASAL</a:t>
            </a: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DÜZENLEMELER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2000" b="1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				       </a:t>
            </a: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VE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EĞİTİM </a:t>
            </a:r>
            <a:r>
              <a:rPr lang="tr-TR" sz="2000" b="1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tr-TR" sz="2000" b="1" baseline="0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HAKKI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</a:t>
            </a:r>
            <a:r>
              <a:rPr lang="tr-TR" dirty="0" smtClean="0">
                <a:latin typeface="Arial Black" pitchFamily="34" charset="0"/>
                <a:ea typeface="Cambria" pitchFamily="18" charset="0"/>
                <a:cs typeface="Times New Roman" pitchFamily="18" charset="0"/>
              </a:rPr>
              <a:t>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Anayasamızın 42. maddesinde yer alan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“Kimse, eğitim ve öğrenim hakkından yoksun     bırakılamaz.” ifadesi ile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2400" baseline="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10.</a:t>
            </a:r>
            <a:r>
              <a:rPr kumimoji="0" lang="tr-TR" sz="20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MADDESİNDE YER ALAN</a:t>
            </a:r>
            <a:endParaRPr lang="tr-TR" sz="2000" dirty="0" smtClean="0">
              <a:solidFill>
                <a:srgbClr val="FFC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ADEA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“Çocuklar, yaşlılar, özürlüler, harp ve vazife şehitlerinin 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ADEA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ADEA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dul ve 				yetimleri ile,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ADEA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00ADEA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M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ADEA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alul ve gaziler için alınacak tedbirler </a:t>
            </a:r>
            <a:r>
              <a:rPr lang="tr-TR" dirty="0" smtClean="0">
                <a:solidFill>
                  <a:srgbClr val="00ADEA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,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00ADEA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şitlik ilkesine  aykırı sayılmaz.”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İfadeleri.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ÖÖG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olan öğrenciler dahil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üm özel gereksinimli  öğrenciler için uygun eğitim              Sağlanması gerekliliğini vurgulamaktadır.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4" name="3 Oval"/>
          <p:cNvSpPr/>
          <p:nvPr/>
        </p:nvSpPr>
        <p:spPr>
          <a:xfrm>
            <a:off x="1428728" y="428604"/>
            <a:ext cx="1000132" cy="9286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        </a:t>
            </a:r>
            <a:endParaRPr lang="tr-TR" dirty="0"/>
          </a:p>
        </p:txBody>
      </p:sp>
      <p:sp>
        <p:nvSpPr>
          <p:cNvPr id="7" name="6 Dikdörtgen"/>
          <p:cNvSpPr/>
          <p:nvPr/>
        </p:nvSpPr>
        <p:spPr>
          <a:xfrm>
            <a:off x="1785918" y="714356"/>
            <a:ext cx="5143536" cy="121444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214414" y="3357562"/>
            <a:ext cx="6643734" cy="50006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85720" y="0"/>
            <a:ext cx="8643998" cy="685800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15459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357158" y="357166"/>
            <a:ext cx="8429684" cy="128588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57158" y="3000372"/>
            <a:ext cx="8429684" cy="85725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214282" y="214290"/>
            <a:ext cx="8715436" cy="650085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285720" y="2857496"/>
            <a:ext cx="8572560" cy="3786214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357158" y="0"/>
            <a:ext cx="842968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tr-T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Ayrıca  ;                              </a:t>
            </a:r>
            <a:r>
              <a:rPr lang="tr-TR" sz="2000" dirty="0" smtClean="0">
                <a:solidFill>
                  <a:srgbClr val="71DAFF"/>
                </a:solidFill>
                <a:latin typeface="Arial Black" pitchFamily="34" charset="0"/>
              </a:rPr>
              <a:t>573 SAYILI </a:t>
            </a:r>
          </a:p>
          <a:p>
            <a:pPr algn="ctr"/>
            <a:r>
              <a:rPr lang="tr-TR" dirty="0" smtClean="0">
                <a:solidFill>
                  <a:srgbClr val="71DAFF"/>
                </a:solidFill>
                <a:latin typeface="Arial Black" pitchFamily="34" charset="0"/>
              </a:rPr>
              <a:t>Özel Eğitim Hakkında Kanun Hükmünde Kararname’nin,</a:t>
            </a:r>
          </a:p>
          <a:p>
            <a:pPr algn="ctr"/>
            <a:r>
              <a:rPr lang="tr-TR" dirty="0" smtClean="0">
                <a:solidFill>
                  <a:srgbClr val="71DAFF"/>
                </a:solidFill>
                <a:latin typeface="Arial Black" pitchFamily="34" charset="0"/>
              </a:rPr>
              <a:t>12. maddesinde yer alan </a:t>
            </a:r>
          </a:p>
          <a:p>
            <a:r>
              <a:rPr lang="tr-TR" dirty="0" smtClean="0">
                <a:solidFill>
                  <a:srgbClr val="FFFFCC"/>
                </a:solidFill>
                <a:latin typeface="Arial Black" pitchFamily="34" charset="0"/>
              </a:rPr>
              <a:t>       </a:t>
            </a:r>
          </a:p>
          <a:p>
            <a:pPr algn="ctr"/>
            <a:r>
              <a:rPr lang="tr-TR" dirty="0" smtClean="0">
                <a:solidFill>
                  <a:srgbClr val="FFFFCC"/>
                </a:solidFill>
                <a:latin typeface="Arial Black" pitchFamily="34" charset="0"/>
              </a:rPr>
              <a:t> “Özel eğitim gerektiren bireylerin eğitimleri, hazırlanan   bireysel Eğitim planları doğrultusunda, akranları ile birlikte her tür ve Kademedeki okul ve kurumlarda uygun yöntem ve teknikler Kullanılarak sürdürülür.” ifadesi ile, </a:t>
            </a:r>
          </a:p>
          <a:p>
            <a:pPr algn="ctr"/>
            <a:r>
              <a:rPr lang="tr-TR" dirty="0" smtClean="0">
                <a:latin typeface="Arial Black" pitchFamily="34" charset="0"/>
              </a:rPr>
              <a:t>  </a:t>
            </a:r>
          </a:p>
          <a:p>
            <a:pPr algn="ctr"/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Özel Eğitim Hizmetleri Yönetmeliği’nde </a:t>
            </a:r>
          </a:p>
          <a:p>
            <a:pPr algn="ctr"/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Özel eğitimin temel ilkeleri arasında yer alan </a:t>
            </a:r>
          </a:p>
          <a:p>
            <a:pPr algn="just"/>
            <a:endParaRPr lang="tr-TR" dirty="0" smtClean="0">
              <a:solidFill>
                <a:srgbClr val="FFFFCC"/>
              </a:solidFill>
              <a:latin typeface="Arial Black" pitchFamily="34" charset="0"/>
            </a:endParaRPr>
          </a:p>
          <a:p>
            <a:pPr algn="ctr"/>
            <a:r>
              <a:rPr lang="tr-TR" dirty="0" smtClean="0">
                <a:solidFill>
                  <a:srgbClr val="FFFFCC"/>
                </a:solidFill>
                <a:latin typeface="Arial Black" pitchFamily="34" charset="0"/>
              </a:rPr>
              <a:t>“Özel eğitime ihtiyacı olan bireylerin,  eğitim performansları         Dikkate alınarak,  </a:t>
            </a:r>
          </a:p>
          <a:p>
            <a:pPr algn="ctr"/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Amaç, içerik ve öğretim süreçlerinde ve değerlendirmede Uyarlamalar yapılarak, </a:t>
            </a:r>
          </a:p>
          <a:p>
            <a:pPr algn="ctr"/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ÖÖG</a:t>
            </a:r>
            <a:r>
              <a:rPr lang="tr-TR" dirty="0" smtClean="0">
                <a:solidFill>
                  <a:srgbClr val="FFFFCC"/>
                </a:solidFill>
                <a:latin typeface="Arial Black" pitchFamily="34" charset="0"/>
              </a:rPr>
              <a:t> olan öğrenciler dahil,</a:t>
            </a:r>
          </a:p>
          <a:p>
            <a:pPr algn="ctr"/>
            <a:r>
              <a:rPr lang="tr-TR" dirty="0" smtClean="0">
                <a:solidFill>
                  <a:srgbClr val="FFFFCC"/>
                </a:solidFill>
                <a:latin typeface="Arial Black" pitchFamily="34" charset="0"/>
              </a:rPr>
              <a:t>Akranları ile birlikte eğitilmelerine öncelik verilir.” ifadesi, </a:t>
            </a:r>
          </a:p>
          <a:p>
            <a:pPr algn="ctr"/>
            <a:r>
              <a:rPr lang="tr-TR" dirty="0" smtClean="0">
                <a:solidFill>
                  <a:srgbClr val="71DAFF"/>
                </a:solidFill>
                <a:latin typeface="Arial Black" pitchFamily="34" charset="0"/>
              </a:rPr>
              <a:t>Özel gereksinimli öğrencilerin normal gelişim gösteren öğrencilerle birlikte eğitim almaları gerekliliğini, </a:t>
            </a:r>
          </a:p>
          <a:p>
            <a:pPr algn="ctr"/>
            <a:r>
              <a:rPr lang="tr-TR" dirty="0" smtClean="0">
                <a:solidFill>
                  <a:srgbClr val="71DAFF"/>
                </a:solidFill>
                <a:latin typeface="Arial Black" pitchFamily="34" charset="0"/>
              </a:rPr>
              <a:t>İfade etmektedir.</a:t>
            </a:r>
          </a:p>
          <a:p>
            <a:endParaRPr lang="tr-TR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74428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Yuvarlatılmış Dikdörtgen"/>
          <p:cNvSpPr/>
          <p:nvPr/>
        </p:nvSpPr>
        <p:spPr>
          <a:xfrm>
            <a:off x="0" y="0"/>
            <a:ext cx="9144000" cy="6858000"/>
          </a:xfrm>
          <a:prstGeom prst="roundRect">
            <a:avLst>
              <a:gd name="adj" fmla="val 462"/>
            </a:avLst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2571736" y="3571876"/>
            <a:ext cx="76438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tr-TR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r>
              <a:rPr lang="tr-TR" sz="20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</a:p>
          <a:p>
            <a:pPr algn="just"/>
            <a:endParaRPr lang="tr-TR" sz="2000" dirty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r>
              <a:rPr lang="tr-TR" sz="2000" dirty="0" smtClean="0">
                <a:solidFill>
                  <a:srgbClr val="7030A0"/>
                </a:solidFill>
                <a:latin typeface="Arial Black" pitchFamily="34" charset="0"/>
              </a:rPr>
              <a:t>  </a:t>
            </a:r>
            <a:endParaRPr lang="tr-TR" sz="2000" dirty="0">
              <a:latin typeface="Arial Black" pitchFamily="34" charset="0"/>
            </a:endParaRPr>
          </a:p>
          <a:p>
            <a:pPr algn="just"/>
            <a:endParaRPr lang="tr-TR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71472" y="357166"/>
            <a:ext cx="80724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tr-T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sz="2400" b="1" spc="-150" baseline="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tr-TR" sz="2400" b="1" spc="-1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kumimoji="0" lang="tr-TR" sz="2200" b="1" i="0" u="none" strike="noStrike" cap="none" spc="-150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              ÖZEL</a:t>
            </a:r>
            <a:r>
              <a:rPr kumimoji="0" lang="tr-TR" sz="2200" b="1" i="0" u="none" strike="noStrike" cap="none" spc="-150" normalizeH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tr-TR" sz="2200" b="1" i="0" u="none" strike="noStrike" cap="none" spc="-150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ÖĞRENME GÜÇLÜĞÜ (ÖÖG) NEDİR?</a:t>
            </a:r>
            <a:endParaRPr kumimoji="0" lang="tr-TR" sz="2200" b="0" i="0" u="none" strike="noStrike" cap="none" spc="-150" normalizeH="0" baseline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857224" y="1285860"/>
            <a:ext cx="7643866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000" dirty="0" smtClean="0">
              <a:latin typeface="Arial Black" pitchFamily="34" charset="0"/>
            </a:endParaRPr>
          </a:p>
          <a:p>
            <a:pPr algn="ctr"/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FARKLI TANIMLAR İNCELENDİĞİNDE</a:t>
            </a:r>
            <a:r>
              <a:rPr lang="tr-TR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</a:p>
          <a:p>
            <a:pPr marL="457200" indent="-457200" algn="ctr"/>
            <a:r>
              <a:rPr lang="tr-TR" dirty="0" smtClean="0">
                <a:solidFill>
                  <a:srgbClr val="FFFF00"/>
                </a:solidFill>
                <a:latin typeface="Arial Black" pitchFamily="34" charset="0"/>
              </a:rPr>
              <a:t> Özel Öğrenme Güçlüğünün </a:t>
            </a:r>
            <a:r>
              <a:rPr lang="tr-TR" sz="2000" dirty="0" smtClean="0">
                <a:latin typeface="Arial Black" pitchFamily="34" charset="0"/>
              </a:rPr>
              <a:t>(</a:t>
            </a:r>
            <a:r>
              <a:rPr lang="tr-TR" sz="2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ÖÖG</a:t>
            </a:r>
            <a:r>
              <a:rPr lang="tr-TR" dirty="0" smtClean="0">
                <a:latin typeface="Arial Black" pitchFamily="34" charset="0"/>
              </a:rPr>
              <a:t>) </a:t>
            </a:r>
          </a:p>
          <a:p>
            <a:pPr algn="just"/>
            <a:endParaRPr lang="tr-TR" dirty="0" smtClean="0">
              <a:latin typeface="Arial Black" pitchFamily="34" charset="0"/>
            </a:endParaRPr>
          </a:p>
          <a:p>
            <a:pPr algn="just"/>
            <a:r>
              <a:rPr lang="tr-TR" dirty="0" smtClean="0">
                <a:latin typeface="Arial Black" pitchFamily="34" charset="0"/>
              </a:rPr>
              <a:t>   </a:t>
            </a:r>
          </a:p>
          <a:p>
            <a:pPr algn="ctr"/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Sözlü ve yazılı dili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anlama ya da kullanma,</a:t>
            </a:r>
          </a:p>
          <a:p>
            <a:pPr algn="ctr"/>
            <a:endParaRPr lang="tr-TR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tr-TR" dirty="0" err="1" smtClean="0">
                <a:solidFill>
                  <a:schemeClr val="bg1"/>
                </a:solidFill>
                <a:latin typeface="Arial Black" pitchFamily="34" charset="0"/>
              </a:rPr>
              <a:t>Matemetiksel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 işlemleri yapma.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Hareketleri koordine etme, ya da dikkat becerilerini olumsuz etkileyen bir yetersizlik olduğu görülmektedir.</a:t>
            </a:r>
          </a:p>
          <a:p>
            <a:pPr algn="just">
              <a:buFont typeface="Arial" pitchFamily="34" charset="0"/>
              <a:buChar char="•"/>
            </a:pPr>
            <a:endParaRPr lang="tr-TR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		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</a:p>
          <a:p>
            <a:pPr algn="just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		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          EĞİTİM VE SAĞLIK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Alanları başta olmak üzere,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Farklı disiplinlere ait kaynaklarda </a:t>
            </a:r>
          </a:p>
          <a:p>
            <a:pPr algn="ctr"/>
            <a:r>
              <a:rPr lang="tr-TR" sz="16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tr-TR" sz="1600" dirty="0" smtClean="0">
                <a:solidFill>
                  <a:srgbClr val="FFC000"/>
                </a:solidFill>
                <a:latin typeface="Arial Black" pitchFamily="34" charset="0"/>
              </a:rPr>
              <a:t>değişik ÖÖG tanımları yer almaktadır</a:t>
            </a:r>
            <a:r>
              <a:rPr lang="tr-TR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endParaRPr lang="tr-TR" sz="2000" dirty="0" smtClean="0">
              <a:latin typeface="Arial Black" pitchFamily="34" charset="0"/>
            </a:endParaRPr>
          </a:p>
          <a:p>
            <a:pPr algn="just"/>
            <a:r>
              <a:rPr lang="tr-TR" sz="2000" dirty="0" smtClean="0">
                <a:latin typeface="Arial Black" pitchFamily="34" charset="0"/>
              </a:rPr>
              <a:t>    </a:t>
            </a:r>
          </a:p>
          <a:p>
            <a:pPr algn="just"/>
            <a:r>
              <a:rPr lang="tr-TR" sz="2000" dirty="0" smtClean="0">
                <a:latin typeface="Arial Black" pitchFamily="34" charset="0"/>
              </a:rPr>
              <a:t> </a:t>
            </a:r>
          </a:p>
          <a:p>
            <a:pPr algn="just"/>
            <a:endParaRPr lang="tr-TR" sz="2000" dirty="0" smtClean="0">
              <a:latin typeface="Arial Black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tr-TR" sz="2000" dirty="0" smtClean="0">
              <a:latin typeface="Arial Black" pitchFamily="34" charset="0"/>
            </a:endParaRPr>
          </a:p>
          <a:p>
            <a:pPr lvl="0" algn="just"/>
            <a:endParaRPr lang="tr-TR" sz="2000" dirty="0" smtClean="0">
              <a:latin typeface="Arial Black" pitchFamily="34" charset="0"/>
            </a:endParaRPr>
          </a:p>
          <a:p>
            <a:pPr lvl="0" algn="just"/>
            <a:endParaRPr lang="tr-TR" sz="2000" dirty="0" smtClean="0">
              <a:latin typeface="Arial Black" pitchFamily="34" charset="0"/>
            </a:endParaRPr>
          </a:p>
          <a:p>
            <a:pPr lvl="0" algn="just"/>
            <a:endParaRPr lang="tr-TR" sz="2000" dirty="0">
              <a:latin typeface="Arial Black" pitchFamily="34" charset="0"/>
            </a:endParaRPr>
          </a:p>
        </p:txBody>
      </p:sp>
      <p:sp>
        <p:nvSpPr>
          <p:cNvPr id="8" name="7 Oval"/>
          <p:cNvSpPr/>
          <p:nvPr/>
        </p:nvSpPr>
        <p:spPr>
          <a:xfrm>
            <a:off x="428596" y="357166"/>
            <a:ext cx="1000132" cy="1000132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428596" y="357166"/>
            <a:ext cx="8358246" cy="1071570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0" name="9 Düz Bağlayıcı"/>
          <p:cNvCxnSpPr/>
          <p:nvPr/>
        </p:nvCxnSpPr>
        <p:spPr>
          <a:xfrm>
            <a:off x="10429916" y="185736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Dikdörtgen"/>
          <p:cNvSpPr/>
          <p:nvPr/>
        </p:nvSpPr>
        <p:spPr>
          <a:xfrm>
            <a:off x="1000100" y="4786322"/>
            <a:ext cx="7215238" cy="17859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428596" y="2428868"/>
            <a:ext cx="8358246" cy="228601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1500166" y="428604"/>
            <a:ext cx="6286544" cy="928694"/>
          </a:xfrm>
          <a:prstGeom prst="ellipse">
            <a:avLst/>
          </a:prstGeom>
          <a:solidFill>
            <a:srgbClr val="00B050">
              <a:alpha val="17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928662" y="1500174"/>
            <a:ext cx="7429552" cy="857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dörtgen"/>
          <p:cNvSpPr/>
          <p:nvPr/>
        </p:nvSpPr>
        <p:spPr>
          <a:xfrm>
            <a:off x="8358214" y="285728"/>
            <a:ext cx="642942" cy="6572272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214282" y="1285860"/>
            <a:ext cx="714380" cy="5572140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Oval"/>
          <p:cNvSpPr/>
          <p:nvPr/>
        </p:nvSpPr>
        <p:spPr>
          <a:xfrm>
            <a:off x="500034" y="428604"/>
            <a:ext cx="714380" cy="642942"/>
          </a:xfrm>
          <a:prstGeom prst="ellipse">
            <a:avLst/>
          </a:prstGeom>
          <a:solidFill>
            <a:srgbClr val="FFC000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Dikdörtgen"/>
          <p:cNvSpPr/>
          <p:nvPr/>
        </p:nvSpPr>
        <p:spPr>
          <a:xfrm rot="16200000">
            <a:off x="3750463" y="2250273"/>
            <a:ext cx="1714512" cy="6929486"/>
          </a:xfrm>
          <a:prstGeom prst="rect">
            <a:avLst/>
          </a:pr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Dikdörtgen"/>
          <p:cNvSpPr/>
          <p:nvPr/>
        </p:nvSpPr>
        <p:spPr>
          <a:xfrm rot="16200000">
            <a:off x="4321967" y="-678685"/>
            <a:ext cx="642942" cy="7143800"/>
          </a:xfrm>
          <a:prstGeom prst="rect">
            <a:avLst/>
          </a:prstGeom>
          <a:solidFill>
            <a:schemeClr val="bg2">
              <a:lumMod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Oval"/>
          <p:cNvSpPr/>
          <p:nvPr/>
        </p:nvSpPr>
        <p:spPr>
          <a:xfrm>
            <a:off x="500034" y="3214686"/>
            <a:ext cx="8143932" cy="1500198"/>
          </a:xfrm>
          <a:prstGeom prst="ellipse">
            <a:avLst/>
          </a:prstGeom>
          <a:solidFill>
            <a:srgbClr val="BDEEFF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dörtgen"/>
          <p:cNvSpPr/>
          <p:nvPr/>
        </p:nvSpPr>
        <p:spPr>
          <a:xfrm rot="16200000" flipH="1">
            <a:off x="4429135" y="-4000538"/>
            <a:ext cx="285730" cy="8286810"/>
          </a:xfrm>
          <a:prstGeom prst="rect">
            <a:avLst/>
          </a:prstGeom>
          <a:solidFill>
            <a:schemeClr val="bg2">
              <a:lumMod val="5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Sağ Ayraç"/>
          <p:cNvSpPr/>
          <p:nvPr/>
        </p:nvSpPr>
        <p:spPr>
          <a:xfrm rot="5400000">
            <a:off x="4643437" y="4071943"/>
            <a:ext cx="142876" cy="4429155"/>
          </a:xfrm>
          <a:prstGeom prst="rightBrace">
            <a:avLst>
              <a:gd name="adj1" fmla="val 163272"/>
              <a:gd name="adj2" fmla="val 50000"/>
            </a:avLst>
          </a:prstGeom>
          <a:noFill/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234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571472" y="785794"/>
            <a:ext cx="8072494" cy="135732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3071802" y="214290"/>
            <a:ext cx="3143272" cy="50006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500034" y="3500438"/>
            <a:ext cx="8286808" cy="307183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928662" y="2214554"/>
            <a:ext cx="7500990" cy="121444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1071538" y="4714884"/>
            <a:ext cx="1428760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1" name="10 Oval"/>
          <p:cNvSpPr/>
          <p:nvPr/>
        </p:nvSpPr>
        <p:spPr>
          <a:xfrm>
            <a:off x="6429388" y="4714884"/>
            <a:ext cx="1500198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2" name="11 Oval"/>
          <p:cNvSpPr/>
          <p:nvPr/>
        </p:nvSpPr>
        <p:spPr>
          <a:xfrm>
            <a:off x="2500298" y="4714884"/>
            <a:ext cx="1500198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3" name="12 Oval"/>
          <p:cNvSpPr/>
          <p:nvPr/>
        </p:nvSpPr>
        <p:spPr>
          <a:xfrm>
            <a:off x="4000496" y="4714884"/>
            <a:ext cx="1214446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00"/>
              </a:solidFill>
            </a:endParaRPr>
          </a:p>
        </p:txBody>
      </p:sp>
      <p:sp>
        <p:nvSpPr>
          <p:cNvPr id="14" name="13 Oval"/>
          <p:cNvSpPr/>
          <p:nvPr/>
        </p:nvSpPr>
        <p:spPr>
          <a:xfrm>
            <a:off x="5214942" y="4714884"/>
            <a:ext cx="1214446" cy="42862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FF00"/>
              </a:solidFill>
            </a:endParaRPr>
          </a:p>
        </p:txBody>
      </p:sp>
      <p:cxnSp>
        <p:nvCxnSpPr>
          <p:cNvPr id="22" name="21 Düz Ok Bağlayıcısı"/>
          <p:cNvCxnSpPr/>
          <p:nvPr/>
        </p:nvCxnSpPr>
        <p:spPr>
          <a:xfrm rot="5400000">
            <a:off x="3536149" y="4536289"/>
            <a:ext cx="214314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Düz Ok Bağlayıcısı"/>
          <p:cNvCxnSpPr/>
          <p:nvPr/>
        </p:nvCxnSpPr>
        <p:spPr>
          <a:xfrm rot="16200000" flipH="1">
            <a:off x="4250529" y="4536289"/>
            <a:ext cx="214314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/>
          <p:nvPr/>
        </p:nvCxnSpPr>
        <p:spPr>
          <a:xfrm>
            <a:off x="5000628" y="4500570"/>
            <a:ext cx="428628" cy="21431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Düz Ok Bağlayıcısı"/>
          <p:cNvCxnSpPr/>
          <p:nvPr/>
        </p:nvCxnSpPr>
        <p:spPr>
          <a:xfrm>
            <a:off x="5357818" y="4429132"/>
            <a:ext cx="1285884" cy="28575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Düz Ok Bağlayıcısı"/>
          <p:cNvCxnSpPr/>
          <p:nvPr/>
        </p:nvCxnSpPr>
        <p:spPr>
          <a:xfrm rot="10800000" flipV="1">
            <a:off x="2285984" y="4429132"/>
            <a:ext cx="1143008" cy="28575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İkizkenar Üçgen"/>
          <p:cNvSpPr/>
          <p:nvPr/>
        </p:nvSpPr>
        <p:spPr>
          <a:xfrm rot="1950289">
            <a:off x="1971421" y="-733168"/>
            <a:ext cx="1643074" cy="7742057"/>
          </a:xfrm>
          <a:prstGeom prst="triangle">
            <a:avLst>
              <a:gd name="adj" fmla="val 100000"/>
            </a:avLst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İkizkenar Üçgen"/>
          <p:cNvSpPr/>
          <p:nvPr/>
        </p:nvSpPr>
        <p:spPr>
          <a:xfrm rot="19699988">
            <a:off x="5553201" y="-704351"/>
            <a:ext cx="1643074" cy="7682930"/>
          </a:xfrm>
          <a:prstGeom prst="triangle">
            <a:avLst>
              <a:gd name="adj" fmla="val 0"/>
            </a:avLst>
          </a:prstGeom>
          <a:solidFill>
            <a:srgbClr val="C0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Sol Ayraç"/>
          <p:cNvSpPr/>
          <p:nvPr/>
        </p:nvSpPr>
        <p:spPr>
          <a:xfrm rot="328299">
            <a:off x="7786562" y="280002"/>
            <a:ext cx="793495" cy="4818218"/>
          </a:xfrm>
          <a:prstGeom prst="leftBrace">
            <a:avLst>
              <a:gd name="adj1" fmla="val 136111"/>
              <a:gd name="adj2" fmla="val 40217"/>
            </a:avLst>
          </a:prstGeom>
          <a:solidFill>
            <a:schemeClr val="bg2">
              <a:lumMod val="25000"/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Sol Ayraç"/>
          <p:cNvSpPr/>
          <p:nvPr/>
        </p:nvSpPr>
        <p:spPr>
          <a:xfrm rot="10462365">
            <a:off x="586871" y="246514"/>
            <a:ext cx="889671" cy="4729078"/>
          </a:xfrm>
          <a:prstGeom prst="leftBrace">
            <a:avLst>
              <a:gd name="adj1" fmla="val 136111"/>
              <a:gd name="adj2" fmla="val 57904"/>
            </a:avLst>
          </a:prstGeom>
          <a:solidFill>
            <a:schemeClr val="bg2">
              <a:lumMod val="2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0"/>
            <a:ext cx="792961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TARİHÇE;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Öğrenme güçlüğü terimi ülkemizde ilk defa,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1975 yılında özel eğitimle ilgili çıkarılan bir yönetmelikte Kullanılmaya başlanmış</a:t>
            </a:r>
            <a:r>
              <a:rPr lang="tr-TR" baseline="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,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Z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amanla terimin içeriği değişmiş,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solidFill>
                <a:srgbClr val="FFC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SON HALİYLE,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MEB’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nin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2006 yılında çıkarmış olduğu Özel Eğitim Hizmetleri Yönetmeliği’nde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ÖÖG    olan bireyler şu şekilde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tanımlanmıstır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;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“Dili, yazılı ya da sözlü anlamak ve kullanabilmek için       gerekli olan bilgi alma süreçlerinin birinde veya birkaçında ortaya çıkan  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dinleme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,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ADEA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konuşma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,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okuma,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yazma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,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heceleme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,   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Dikkat yoğunlaştırma ya da,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00B0F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M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atematiksel işlemleri yapma güçlüğü nedeniyle,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Özel eğitim ve destek eğitim hizmetine ihtiyacı olan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bireyler” olarak ifade edilmektedir.”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" name="22 Aynı Yanın Köşesi Yuvarlatılmış Dikdörtgen"/>
          <p:cNvSpPr/>
          <p:nvPr/>
        </p:nvSpPr>
        <p:spPr>
          <a:xfrm>
            <a:off x="214282" y="214290"/>
            <a:ext cx="8715436" cy="6643710"/>
          </a:xfrm>
          <a:prstGeom prst="round2SameRect">
            <a:avLst>
              <a:gd name="adj1" fmla="val 5021"/>
              <a:gd name="adj2" fmla="val 0"/>
            </a:avLst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58267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8715404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DEĞERLENDİRME;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solidFill>
                <a:srgbClr val="FFC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ÖÖG olan öğrencilere yönelik başarı değerlendirmesinin               nasıl yapılması gerektiği,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Özel Eğitim Hizmetleri Yönetmeliği’nin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24. maddesinde şu  şekilde yer almaktadır.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Yazma güçlüğü olan öğrenciler ve özel öğrenme güçlüğü    olan   öğrencilerin değerlendirmesi sözlü,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Sözlü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İfadede güçlük yaşayan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öğrencilerin 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değerlendirilmesi ise yazılı olarak yapılır.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Yazılı ve sözlü ifade etme becerilerinde yetersizliği olan bireyler ise davranışlarının gözlemlenmesi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Yoluyla değerlendirilir.”.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1357290" y="857232"/>
            <a:ext cx="6072230" cy="50006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428596" y="642918"/>
            <a:ext cx="8358246" cy="92869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428596" y="1714488"/>
            <a:ext cx="8358246" cy="171451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Yuvarlatılmış Dikdörtgen"/>
          <p:cNvSpPr/>
          <p:nvPr/>
        </p:nvSpPr>
        <p:spPr>
          <a:xfrm>
            <a:off x="428596" y="3571876"/>
            <a:ext cx="8358246" cy="2857520"/>
          </a:xfrm>
          <a:prstGeom prst="roundRect">
            <a:avLst>
              <a:gd name="adj" fmla="val 7806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5-Nokta Yıldız"/>
          <p:cNvSpPr/>
          <p:nvPr/>
        </p:nvSpPr>
        <p:spPr>
          <a:xfrm>
            <a:off x="1928794" y="928670"/>
            <a:ext cx="285752" cy="285752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5-Nokta Yıldız"/>
          <p:cNvSpPr/>
          <p:nvPr/>
        </p:nvSpPr>
        <p:spPr>
          <a:xfrm>
            <a:off x="6572264" y="928670"/>
            <a:ext cx="285752" cy="285752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13 Düz Bağlayıcı"/>
          <p:cNvCxnSpPr/>
          <p:nvPr/>
        </p:nvCxnSpPr>
        <p:spPr>
          <a:xfrm>
            <a:off x="2214546" y="4429132"/>
            <a:ext cx="4572032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Oval"/>
          <p:cNvSpPr/>
          <p:nvPr/>
        </p:nvSpPr>
        <p:spPr>
          <a:xfrm>
            <a:off x="500034" y="4429132"/>
            <a:ext cx="8286808" cy="2000264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500034" y="714356"/>
            <a:ext cx="8286808" cy="2571768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5366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214282" y="0"/>
            <a:ext cx="9144000" cy="68580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0" y="0"/>
            <a:ext cx="9358346" cy="7215214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57158" y="0"/>
            <a:ext cx="8286808" cy="704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ÜLKEMİZDE,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ÖÖG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olan öğrenciler için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</a:t>
            </a:r>
            <a:r>
              <a:rPr kumimoji="0" lang="tr-TR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MEB tarafından bazı çalışmalar yapılmaktadır. </a:t>
            </a:r>
            <a:r>
              <a:rPr kumimoji="0" lang="tr-TR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	            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MEB  Özel Öğretim Kurumları Genel Müdürlüğü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Özel Eğitim ve Rehberlik Hizmetleri Genel Müdürlüğü      		                Tarafından 2008 yılında, </a:t>
            </a:r>
            <a:endParaRPr lang="tr-TR" sz="1600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600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‘Özel</a:t>
            </a:r>
            <a:r>
              <a:rPr kumimoji="0" lang="tr-TR" sz="1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Öğrenme Güçlüğü Destek Eğitim Programı’  </a:t>
            </a:r>
            <a:r>
              <a:rPr kumimoji="0" lang="tr-TR" sz="16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</a:t>
            </a:r>
            <a:r>
              <a:rPr lang="tr-TR" sz="1600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</a:t>
            </a:r>
            <a:r>
              <a:rPr lang="tr-TR" sz="1600" dirty="0" smtClean="0">
                <a:latin typeface="Arial Black" pitchFamily="34" charset="0"/>
                <a:ea typeface="Cambria" pitchFamily="18" charset="0"/>
                <a:cs typeface="Times New Roman" pitchFamily="18" charset="0"/>
              </a:rPr>
              <a:t>		              </a:t>
            </a:r>
            <a:r>
              <a:rPr lang="tr-TR" sz="16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H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azırlanmış, ve bu program,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6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Talim ve Terbiye Kurulu Başkanlığı tarafından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6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2009 yılından itibaren, </a:t>
            </a:r>
            <a:r>
              <a:rPr lang="tr-TR" sz="16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Ö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zel Eğitim </a:t>
            </a:r>
            <a:r>
              <a:rPr lang="tr-TR" sz="16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V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e </a:t>
            </a:r>
            <a:r>
              <a:rPr lang="tr-TR" sz="16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R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ehabilitasyon</a:t>
            </a:r>
            <a:r>
              <a:rPr kumimoji="0" lang="tr-TR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			           M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erkezlerinde </a:t>
            </a:r>
            <a:endParaRPr lang="tr-TR" sz="1600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Kullanılmak üzere onaylanmıştır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FF0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BU DESTEK EĞİTİM PROGRAMI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,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	     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Öğrenmeye ve okuma-yazmaya hazırlık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O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kuma-yazma temel becerilerini geliştirme,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	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M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atematikle ilgili temel  beceri ve kavramların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Günlük yaşamda  Kullanılmasını sağlama,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</a:t>
            </a:r>
            <a:r>
              <a:rPr lang="tr-TR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orun çözme,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A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kıl yürütme,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k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ıyas yapabilme,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Analitik düşünme becerilerini geliştirmey</a:t>
            </a:r>
            <a:r>
              <a:rPr lang="tr-TR" baseline="0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i</a:t>
            </a:r>
            <a:r>
              <a:rPr lang="tr-TR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		       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hedeflemektedir.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214282" y="214290"/>
            <a:ext cx="8929718" cy="342902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285720" y="4286256"/>
            <a:ext cx="8858280" cy="271464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285720" y="3643314"/>
            <a:ext cx="8858280" cy="64294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           </a:t>
            </a:r>
            <a:endParaRPr lang="tr-TR" dirty="0"/>
          </a:p>
        </p:txBody>
      </p:sp>
      <p:sp>
        <p:nvSpPr>
          <p:cNvPr id="8" name="7 Oval"/>
          <p:cNvSpPr/>
          <p:nvPr/>
        </p:nvSpPr>
        <p:spPr>
          <a:xfrm>
            <a:off x="571472" y="285728"/>
            <a:ext cx="8286808" cy="3357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1428728" y="285728"/>
            <a:ext cx="6643734" cy="657227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500034" y="2786058"/>
            <a:ext cx="785818" cy="785818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571472" y="1571612"/>
            <a:ext cx="785818" cy="785818"/>
          </a:xfrm>
          <a:prstGeom prst="ellipse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8143900" y="2786058"/>
            <a:ext cx="785818" cy="785818"/>
          </a:xfrm>
          <a:prstGeom prst="ellipse">
            <a:avLst/>
          </a:prstGeom>
          <a:solidFill>
            <a:srgbClr val="C00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8072462" y="1500174"/>
            <a:ext cx="785818" cy="785818"/>
          </a:xfrm>
          <a:prstGeom prst="ellipse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İkizkenar Üçgen"/>
          <p:cNvSpPr/>
          <p:nvPr/>
        </p:nvSpPr>
        <p:spPr>
          <a:xfrm rot="814014">
            <a:off x="481201" y="1895094"/>
            <a:ext cx="1508100" cy="4853739"/>
          </a:xfrm>
          <a:prstGeom prst="triangle">
            <a:avLst/>
          </a:prstGeom>
          <a:solidFill>
            <a:srgbClr val="FFC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İkizkenar Üçgen"/>
          <p:cNvSpPr/>
          <p:nvPr/>
        </p:nvSpPr>
        <p:spPr>
          <a:xfrm rot="20810063">
            <a:off x="7457202" y="1903921"/>
            <a:ext cx="1495437" cy="4847481"/>
          </a:xfrm>
          <a:prstGeom prst="triangle">
            <a:avLst/>
          </a:prstGeom>
          <a:solidFill>
            <a:srgbClr val="FFC0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Oval"/>
          <p:cNvSpPr/>
          <p:nvPr/>
        </p:nvSpPr>
        <p:spPr>
          <a:xfrm>
            <a:off x="8215338" y="285728"/>
            <a:ext cx="785818" cy="785818"/>
          </a:xfrm>
          <a:prstGeom prst="ellipse">
            <a:avLst/>
          </a:prstGeom>
          <a:solidFill>
            <a:schemeClr val="bg2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Oval"/>
          <p:cNvSpPr/>
          <p:nvPr/>
        </p:nvSpPr>
        <p:spPr>
          <a:xfrm>
            <a:off x="500034" y="285728"/>
            <a:ext cx="785818" cy="785818"/>
          </a:xfrm>
          <a:prstGeom prst="ellipse">
            <a:avLst/>
          </a:prstGeom>
          <a:solidFill>
            <a:schemeClr val="bg2">
              <a:lumMod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61558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428596" y="0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0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BU PROGRAM ÜÇ MODÜLDEN OLUŞMAKTADIR: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6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Öğrenmeye hazırlık  (300 ders saati),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Okuma yazma           (250 ders saati),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Matematik                (200 ders saati).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rgbClr val="FF0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Bu modüllerden öğrenci için hedeflenen kazanımlar</a:t>
            </a:r>
            <a:r>
              <a:rPr lang="tr-TR" dirty="0" smtClean="0">
                <a:latin typeface="Arial Black" pitchFamily="34" charset="0"/>
                <a:ea typeface="Cambria" pitchFamily="18" charset="0"/>
                <a:cs typeface="Times New Roman" pitchFamily="18" charset="0"/>
              </a:rPr>
              <a:t>,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Ölçme ve değerlendirme yöntemleri,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Öğretim yöntem ve teknikleriyle ilgili Detaylı bilgiler 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Sağlanmaktadır. </a:t>
            </a:r>
            <a:endParaRPr lang="tr-TR" dirty="0" smtClean="0">
              <a:solidFill>
                <a:schemeClr val="bg1">
                  <a:lumMod val="9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2857496"/>
            <a:ext cx="821537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600" dirty="0" smtClean="0">
                <a:solidFill>
                  <a:srgbClr val="FFFF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MEB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Özel Eğitim ve Rehberlik Hizmetleri Genel Müdürlüğü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tarafından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‘Özel Öğrenme Güçlüğü Olan Bireyler İçin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Performans Belirleme Formu’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hazırlanmıştır.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7" name="6 Aşağı Ok"/>
          <p:cNvSpPr/>
          <p:nvPr/>
        </p:nvSpPr>
        <p:spPr>
          <a:xfrm>
            <a:off x="357158" y="285728"/>
            <a:ext cx="8572560" cy="3571900"/>
          </a:xfrm>
          <a:prstGeom prst="downArrow">
            <a:avLst>
              <a:gd name="adj1" fmla="val 80313"/>
              <a:gd name="adj2" fmla="val 20102"/>
            </a:avLst>
          </a:prstGeom>
          <a:solidFill>
            <a:schemeClr val="accent1">
              <a:alpha val="12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428596" y="4071918"/>
            <a:ext cx="8358246" cy="25717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 flipV="1">
            <a:off x="1357290" y="4643446"/>
            <a:ext cx="2714644" cy="2857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5072066" y="4643446"/>
            <a:ext cx="3000396" cy="28575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Blok Yay"/>
          <p:cNvSpPr/>
          <p:nvPr/>
        </p:nvSpPr>
        <p:spPr>
          <a:xfrm rot="10800000">
            <a:off x="4071934" y="4500570"/>
            <a:ext cx="1000132" cy="357190"/>
          </a:xfrm>
          <a:prstGeom prst="blockArc">
            <a:avLst>
              <a:gd name="adj1" fmla="val 10785633"/>
              <a:gd name="adj2" fmla="val 21599999"/>
              <a:gd name="adj3" fmla="val 0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7" name="16 Dik Üçgen"/>
          <p:cNvSpPr/>
          <p:nvPr/>
        </p:nvSpPr>
        <p:spPr>
          <a:xfrm>
            <a:off x="8215338" y="285728"/>
            <a:ext cx="785818" cy="2786082"/>
          </a:xfrm>
          <a:prstGeom prst="rtTriangle">
            <a:avLst/>
          </a:prstGeom>
          <a:solidFill>
            <a:srgbClr val="2B20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 Üçgen"/>
          <p:cNvSpPr/>
          <p:nvPr/>
        </p:nvSpPr>
        <p:spPr>
          <a:xfrm rot="16200000">
            <a:off x="6429388" y="1571612"/>
            <a:ext cx="714380" cy="4143404"/>
          </a:xfrm>
          <a:prstGeom prst="rtTriangle">
            <a:avLst/>
          </a:prstGeom>
          <a:solidFill>
            <a:srgbClr val="FF0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Dik Üçgen"/>
          <p:cNvSpPr/>
          <p:nvPr/>
        </p:nvSpPr>
        <p:spPr>
          <a:xfrm flipH="1">
            <a:off x="357158" y="357166"/>
            <a:ext cx="785818" cy="2714644"/>
          </a:xfrm>
          <a:prstGeom prst="rtTriangle">
            <a:avLst/>
          </a:prstGeom>
          <a:solidFill>
            <a:srgbClr val="2B20BE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Dik Üçgen"/>
          <p:cNvSpPr/>
          <p:nvPr/>
        </p:nvSpPr>
        <p:spPr>
          <a:xfrm rot="5400000" flipH="1">
            <a:off x="2143108" y="1571612"/>
            <a:ext cx="714380" cy="4143404"/>
          </a:xfrm>
          <a:prstGeom prst="rtTriangle">
            <a:avLst/>
          </a:prstGeom>
          <a:solidFill>
            <a:srgbClr val="FF0000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Oval"/>
          <p:cNvSpPr/>
          <p:nvPr/>
        </p:nvSpPr>
        <p:spPr>
          <a:xfrm>
            <a:off x="1500166" y="1000108"/>
            <a:ext cx="6143668" cy="121444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Oval"/>
          <p:cNvSpPr/>
          <p:nvPr/>
        </p:nvSpPr>
        <p:spPr>
          <a:xfrm>
            <a:off x="4071934" y="4214818"/>
            <a:ext cx="1000132" cy="5715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2870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214290"/>
            <a:ext cx="91440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sz="24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</a:t>
            </a:r>
            <a:r>
              <a:rPr lang="tr-TR" sz="2000" spc="-150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BU  FORMUN  HAZIRLANMASINDAKİ  AMAÇ ;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ÖÖG olan bireylerin öğrenmeye hazırlık,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Okuma yazma ve matematik becerilerine ilişkin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performanslarını belirlemek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          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ve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Buna dayalı olarak eğitim planı hazırlamaktır.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endParaRPr lang="tr-TR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ÖZEL ÖĞRENME GÜÇLÜĞÜ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Destek Eğitim Programı’nda bulunan modüllere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paralel olarak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Performans değerlendirme formu detaylandırılmıştır.</a:t>
            </a:r>
            <a:endParaRPr lang="tr-TR" sz="2000" dirty="0" smtClean="0">
              <a:solidFill>
                <a:srgbClr val="FFC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3 Aşağı Ok"/>
          <p:cNvSpPr/>
          <p:nvPr/>
        </p:nvSpPr>
        <p:spPr>
          <a:xfrm>
            <a:off x="4214810" y="4000504"/>
            <a:ext cx="357190" cy="214314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6 Düz Bağlayıcı"/>
          <p:cNvCxnSpPr/>
          <p:nvPr/>
        </p:nvCxnSpPr>
        <p:spPr>
          <a:xfrm>
            <a:off x="1857356" y="1714488"/>
            <a:ext cx="550072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2428860" y="5072074"/>
            <a:ext cx="40719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Dikdörtgen"/>
          <p:cNvSpPr/>
          <p:nvPr/>
        </p:nvSpPr>
        <p:spPr>
          <a:xfrm>
            <a:off x="357158" y="785794"/>
            <a:ext cx="8429684" cy="107157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357158" y="2000240"/>
            <a:ext cx="8429684" cy="178595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357158" y="4429132"/>
            <a:ext cx="8429684" cy="221457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Dikdörtgen"/>
          <p:cNvSpPr/>
          <p:nvPr/>
        </p:nvSpPr>
        <p:spPr>
          <a:xfrm>
            <a:off x="357158" y="285728"/>
            <a:ext cx="8429684" cy="428628"/>
          </a:xfrm>
          <a:prstGeom prst="rect">
            <a:avLst/>
          </a:prstGeom>
          <a:solidFill>
            <a:srgbClr val="7030A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357158" y="3786190"/>
            <a:ext cx="8429684" cy="642942"/>
          </a:xfrm>
          <a:prstGeom prst="rect">
            <a:avLst/>
          </a:prstGeom>
          <a:solidFill>
            <a:srgbClr val="7030A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19 Düz Bağlayıcı"/>
          <p:cNvCxnSpPr/>
          <p:nvPr/>
        </p:nvCxnSpPr>
        <p:spPr>
          <a:xfrm rot="5400000">
            <a:off x="-2928990" y="3429000"/>
            <a:ext cx="628654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Düz Bağlayıcı"/>
          <p:cNvCxnSpPr/>
          <p:nvPr/>
        </p:nvCxnSpPr>
        <p:spPr>
          <a:xfrm rot="5400000">
            <a:off x="5822165" y="3393281"/>
            <a:ext cx="62151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967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>
                <a:solidFill>
                  <a:srgbClr val="FFC000"/>
                </a:solidFill>
                <a:latin typeface="+mj-lt"/>
              </a:rPr>
              <a:t>ÖZEL ÖĞRENME GÜÇLÜĞÜ </a:t>
            </a:r>
          </a:p>
          <a:p>
            <a:pPr algn="ctr"/>
            <a:r>
              <a:rPr lang="tr-TR" sz="4000" dirty="0" smtClean="0">
                <a:solidFill>
                  <a:srgbClr val="FFC000"/>
                </a:solidFill>
                <a:latin typeface="+mj-lt"/>
              </a:rPr>
              <a:t>NEDENLERİ</a:t>
            </a:r>
            <a:endParaRPr lang="tr-TR" sz="4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" name="4 Oval"/>
          <p:cNvSpPr/>
          <p:nvPr/>
        </p:nvSpPr>
        <p:spPr>
          <a:xfrm>
            <a:off x="428596" y="214290"/>
            <a:ext cx="8358246" cy="64294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428596" y="1428736"/>
            <a:ext cx="8358246" cy="41434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2571736" y="1571612"/>
            <a:ext cx="4214842" cy="3857652"/>
          </a:xfrm>
          <a:prstGeom prst="ellipse">
            <a:avLst/>
          </a:prstGeom>
          <a:noFill/>
          <a:ln w="28575"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857224" y="785794"/>
            <a:ext cx="1285884" cy="127159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1928794" y="500042"/>
            <a:ext cx="642942" cy="628648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2214546" y="1071546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6715140" y="571480"/>
            <a:ext cx="1000132" cy="9858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6072198" y="928670"/>
            <a:ext cx="714380" cy="700086"/>
          </a:xfrm>
          <a:prstGeom prst="ellipse">
            <a:avLst/>
          </a:prstGeom>
          <a:solidFill>
            <a:srgbClr val="00ADEA"/>
          </a:solidFill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7858148" y="857232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2214546" y="5357826"/>
            <a:ext cx="914400" cy="914400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1714480" y="5857892"/>
            <a:ext cx="714380" cy="700086"/>
          </a:xfrm>
          <a:prstGeom prst="ellipse">
            <a:avLst/>
          </a:prstGeom>
          <a:solidFill>
            <a:srgbClr val="00ADEA"/>
          </a:solidFill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Oval"/>
          <p:cNvSpPr/>
          <p:nvPr/>
        </p:nvSpPr>
        <p:spPr>
          <a:xfrm>
            <a:off x="1357290" y="5715016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Oval"/>
          <p:cNvSpPr/>
          <p:nvPr/>
        </p:nvSpPr>
        <p:spPr>
          <a:xfrm>
            <a:off x="6643702" y="5214950"/>
            <a:ext cx="928694" cy="9286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Oval"/>
          <p:cNvSpPr/>
          <p:nvPr/>
        </p:nvSpPr>
        <p:spPr>
          <a:xfrm>
            <a:off x="7358082" y="5429264"/>
            <a:ext cx="571504" cy="571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Oval"/>
          <p:cNvSpPr/>
          <p:nvPr/>
        </p:nvSpPr>
        <p:spPr>
          <a:xfrm>
            <a:off x="7500958" y="6215082"/>
            <a:ext cx="414334" cy="414334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1071538" y="1000108"/>
            <a:ext cx="7072362" cy="171451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285720" y="2857496"/>
            <a:ext cx="8572560" cy="2143140"/>
          </a:xfrm>
          <a:prstGeom prst="roundRect">
            <a:avLst>
              <a:gd name="adj" fmla="val 36215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3643306" y="5000636"/>
            <a:ext cx="1928826" cy="1071570"/>
          </a:xfrm>
          <a:prstGeom prst="ellipse">
            <a:avLst/>
          </a:prstGeom>
          <a:noFill/>
          <a:ln w="38100">
            <a:solidFill>
              <a:srgbClr val="7030A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 Üçgen"/>
          <p:cNvSpPr/>
          <p:nvPr/>
        </p:nvSpPr>
        <p:spPr>
          <a:xfrm rot="16200000">
            <a:off x="7179487" y="1750207"/>
            <a:ext cx="785818" cy="1285884"/>
          </a:xfrm>
          <a:prstGeom prst="rtTriangle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 Üçgen"/>
          <p:cNvSpPr/>
          <p:nvPr/>
        </p:nvSpPr>
        <p:spPr>
          <a:xfrm rot="5400000" flipH="1">
            <a:off x="1345170" y="1869484"/>
            <a:ext cx="738620" cy="1143008"/>
          </a:xfrm>
          <a:prstGeom prst="rtTriangle">
            <a:avLst/>
          </a:prstGeom>
          <a:solidFill>
            <a:srgbClr val="7030A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Oval"/>
          <p:cNvSpPr/>
          <p:nvPr/>
        </p:nvSpPr>
        <p:spPr>
          <a:xfrm>
            <a:off x="357158" y="928670"/>
            <a:ext cx="8501122" cy="192882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Oval"/>
          <p:cNvSpPr/>
          <p:nvPr/>
        </p:nvSpPr>
        <p:spPr>
          <a:xfrm>
            <a:off x="3000364" y="5000636"/>
            <a:ext cx="3143272" cy="12144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5357818" y="5000636"/>
            <a:ext cx="285752" cy="285752"/>
          </a:xfrm>
          <a:prstGeom prst="ellipse">
            <a:avLst/>
          </a:prstGeom>
          <a:solidFill>
            <a:srgbClr val="2B20BE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2" name="11 Oval"/>
          <p:cNvSpPr/>
          <p:nvPr/>
        </p:nvSpPr>
        <p:spPr>
          <a:xfrm>
            <a:off x="3500430" y="5072074"/>
            <a:ext cx="285752" cy="285752"/>
          </a:xfrm>
          <a:prstGeom prst="ellipse">
            <a:avLst/>
          </a:prstGeom>
          <a:solidFill>
            <a:srgbClr val="2B20BE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6643702" y="2571744"/>
            <a:ext cx="285752" cy="285752"/>
          </a:xfrm>
          <a:prstGeom prst="ellipse">
            <a:avLst/>
          </a:prstGeom>
          <a:solidFill>
            <a:srgbClr val="2B20BE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2285984" y="2571744"/>
            <a:ext cx="285752" cy="285752"/>
          </a:xfrm>
          <a:prstGeom prst="ellipse">
            <a:avLst/>
          </a:prstGeom>
          <a:solidFill>
            <a:srgbClr val="00206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Kiriş"/>
          <p:cNvSpPr/>
          <p:nvPr/>
        </p:nvSpPr>
        <p:spPr>
          <a:xfrm rot="17574198">
            <a:off x="1926482" y="1425304"/>
            <a:ext cx="5291038" cy="5364712"/>
          </a:xfrm>
          <a:prstGeom prst="chord">
            <a:avLst>
              <a:gd name="adj1" fmla="val 2544172"/>
              <a:gd name="adj2" fmla="val 16265510"/>
            </a:avLst>
          </a:prstGeom>
          <a:solidFill>
            <a:srgbClr val="FF0000">
              <a:alpha val="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214290"/>
            <a:ext cx="7929618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400" b="1" dirty="0" smtClean="0">
              <a:solidFill>
                <a:srgbClr val="FFC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ÖZEL ÖĞRENME GÜÇLÜĞÜ </a:t>
            </a:r>
            <a:endParaRPr lang="tr-TR" sz="2400" b="1" dirty="0" smtClean="0">
              <a:solidFill>
                <a:srgbClr val="FFC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NEDENLERİ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dirty="0" smtClean="0"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Özel öğrenme güçlüğü yaşayan bireylerle yapılan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Çalışmalarda beynin yapısında ve işleyişinde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Belirgin farklılıklar gözlemlenmiştir.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  ÖRNEĞİN</a:t>
            </a:r>
          </a:p>
        </p:txBody>
      </p:sp>
    </p:spTree>
  </p:cSld>
  <p:clrMapOvr>
    <a:masterClrMapping/>
  </p:clrMapOvr>
  <p:transition spd="slow" advClick="0" advTm="437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Yuvarlatılmış Dikdörtgen"/>
          <p:cNvSpPr/>
          <p:nvPr/>
        </p:nvSpPr>
        <p:spPr>
          <a:xfrm>
            <a:off x="428596" y="285728"/>
            <a:ext cx="8215370" cy="6286544"/>
          </a:xfrm>
          <a:prstGeom prst="roundRect">
            <a:avLst>
              <a:gd name="adj" fmla="val 39940"/>
            </a:avLst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Yuvarlatılmış Dikdörtgen"/>
          <p:cNvSpPr/>
          <p:nvPr/>
        </p:nvSpPr>
        <p:spPr>
          <a:xfrm>
            <a:off x="214282" y="642918"/>
            <a:ext cx="8643998" cy="3643338"/>
          </a:xfrm>
          <a:prstGeom prst="roundRect">
            <a:avLst>
              <a:gd name="adj" fmla="val 42427"/>
            </a:avLst>
          </a:prstGeom>
          <a:solidFill>
            <a:srgbClr val="700A0A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214282" y="4286256"/>
            <a:ext cx="8715436" cy="2286016"/>
          </a:xfrm>
          <a:prstGeom prst="ellipse">
            <a:avLst/>
          </a:prstGeom>
          <a:solidFill>
            <a:srgbClr val="7030A0">
              <a:alpha val="1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12 Düz Bağlayıcı"/>
          <p:cNvCxnSpPr/>
          <p:nvPr/>
        </p:nvCxnSpPr>
        <p:spPr>
          <a:xfrm>
            <a:off x="3428992" y="1214422"/>
            <a:ext cx="2286016" cy="158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Dikdörtgen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tr-TR" dirty="0" smtClean="0">
              <a:solidFill>
                <a:srgbClr val="FF0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lang="tr-TR" dirty="0" smtClean="0">
              <a:solidFill>
                <a:srgbClr val="FF0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rgbClr val="FF0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      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				        BAZI BİREYLERDE,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Beynin iki yanında da bulunan ve Dil ile ilgili olan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</a:t>
            </a:r>
            <a:r>
              <a:rPr lang="tr-TR" dirty="0" err="1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Planum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temporale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alanda farklılıklar görülmektedir.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</a:t>
            </a:r>
            <a:r>
              <a:rPr lang="tr-TR" dirty="0" err="1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Disleks</a:t>
            </a:r>
            <a:r>
              <a:rPr lang="tr-TR" dirty="0" err="1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i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olan bazı bireylerde, Bu iki alan aynı boyuttadır.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</a:t>
            </a:r>
            <a:r>
              <a:rPr lang="tr-TR" dirty="0" err="1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Disleksi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olmayan bireylerde ise sol </a:t>
            </a:r>
            <a:r>
              <a:rPr lang="tr-TR" dirty="0" err="1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planum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temporale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Belirgin şekilde daha geniştir.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tr-TR" dirty="0" smtClean="0">
              <a:solidFill>
                <a:srgbClr val="FFC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Bilgiyi işleme süreci Daha yavaş bir hızda veya,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</a:t>
            </a:r>
            <a:r>
              <a:rPr lang="tr-TR" dirty="0" smtClean="0">
                <a:solidFill>
                  <a:schemeClr val="bg2">
                    <a:lumMod val="75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ÖÖG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olmayan bireylere göre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Daha farklı yöntemlerle gerçekleşmektedir.</a:t>
            </a:r>
            <a:endParaRPr lang="tr-TR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tr-TR" dirty="0" smtClean="0">
              <a:solidFill>
                <a:srgbClr val="FFC000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        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Öğrenme Süreci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  Daha yavaş gelişmekte,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               Öğrenme;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Doğruluk oranı düşük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</a:t>
            </a:r>
            <a:r>
              <a:rPr lang="tr-TR" dirty="0" err="1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Yetersizlikden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kaynaklanmadığı düşünülen sebeplerden dolayı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Beklenin altında bir performansla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                                     Son bulmaktadır</a:t>
            </a:r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2543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BEYİN YAPISINDAKİ VE İŞLEYİŞİNDEKİ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FARKLILIKLAR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ÖÖG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olan bireylerin öğrenemeyeceği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anlamına</a:t>
            </a:r>
            <a:r>
              <a:rPr kumimoji="0" lang="tr-TR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gelmemektedir.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EĞİTİMSEL SÜREÇ,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chemeClr val="bg1"/>
              </a:solidFill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Ö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ğrenme stratejileri,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T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elafi teknikleri ve iyileştirici müdahaleler,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Ö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ğrenme sürecini anlamlı şekilde etkilemektedir.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Cambria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Bu nedenle,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ÖÖG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olan bireylerin özel gereksinimlerini karşılayabilecek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         </a:t>
            </a:r>
            <a:r>
              <a:rPr lang="tr-TR" sz="2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  <a:ea typeface="Cambria" pitchFamily="18" charset="0"/>
                <a:cs typeface="Times New Roman" pitchFamily="18" charset="0"/>
              </a:rPr>
              <a:t>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tkili ve verimli öğrenme ve öğretme yöntemleri belirlenmeli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mbria" pitchFamily="18" charset="0"/>
                <a:cs typeface="Times New Roman" pitchFamily="18" charset="0"/>
              </a:rPr>
              <a:t>ve eğitim sürecinde kullanılmalıdır.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285720" y="500042"/>
            <a:ext cx="8572560" cy="2000264"/>
          </a:xfrm>
          <a:prstGeom prst="roundRect">
            <a:avLst>
              <a:gd name="adj" fmla="val 5414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1357290" y="642918"/>
            <a:ext cx="6429420" cy="100013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1" name="40 Eğri Bağlayıcı"/>
          <p:cNvCxnSpPr/>
          <p:nvPr/>
        </p:nvCxnSpPr>
        <p:spPr>
          <a:xfrm>
            <a:off x="6786578" y="1500174"/>
            <a:ext cx="571504" cy="428628"/>
          </a:xfrm>
          <a:prstGeom prst="curvedConnector3">
            <a:avLst>
              <a:gd name="adj1" fmla="val 227230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Eğri Bağlayıcı"/>
          <p:cNvCxnSpPr/>
          <p:nvPr/>
        </p:nvCxnSpPr>
        <p:spPr>
          <a:xfrm rot="10800000" flipV="1">
            <a:off x="1714480" y="1500174"/>
            <a:ext cx="714380" cy="428628"/>
          </a:xfrm>
          <a:prstGeom prst="curvedConnector3">
            <a:avLst>
              <a:gd name="adj1" fmla="val 193753"/>
            </a:avLst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Oval"/>
          <p:cNvSpPr/>
          <p:nvPr/>
        </p:nvSpPr>
        <p:spPr>
          <a:xfrm>
            <a:off x="1857356" y="2500306"/>
            <a:ext cx="5286412" cy="7858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7" name="56 Oval"/>
          <p:cNvSpPr/>
          <p:nvPr/>
        </p:nvSpPr>
        <p:spPr>
          <a:xfrm>
            <a:off x="2500298" y="2500306"/>
            <a:ext cx="4071966" cy="78581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8" name="57 Dik Üçgen"/>
          <p:cNvSpPr/>
          <p:nvPr/>
        </p:nvSpPr>
        <p:spPr>
          <a:xfrm>
            <a:off x="571472" y="1857364"/>
            <a:ext cx="2071702" cy="500067"/>
          </a:xfrm>
          <a:prstGeom prst="rtTriangle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9" name="58 Dik Üçgen"/>
          <p:cNvSpPr/>
          <p:nvPr/>
        </p:nvSpPr>
        <p:spPr>
          <a:xfrm rot="10800000" flipV="1">
            <a:off x="6500826" y="1785926"/>
            <a:ext cx="2071702" cy="571504"/>
          </a:xfrm>
          <a:prstGeom prst="rtTriangle">
            <a:avLst/>
          </a:prstGeom>
          <a:solidFill>
            <a:srgbClr val="7030A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1" name="60 Oval"/>
          <p:cNvSpPr/>
          <p:nvPr/>
        </p:nvSpPr>
        <p:spPr>
          <a:xfrm>
            <a:off x="7500958" y="1357298"/>
            <a:ext cx="214314" cy="214314"/>
          </a:xfrm>
          <a:prstGeom prst="ellipse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4" name="63 Oval"/>
          <p:cNvSpPr/>
          <p:nvPr/>
        </p:nvSpPr>
        <p:spPr>
          <a:xfrm>
            <a:off x="1500166" y="1357298"/>
            <a:ext cx="214314" cy="214314"/>
          </a:xfrm>
          <a:prstGeom prst="ellipse">
            <a:avLst/>
          </a:prstGeom>
          <a:solidFill>
            <a:srgbClr val="FFC0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7" name="66 Yuvarlatılmış Dikdörtgen"/>
          <p:cNvSpPr/>
          <p:nvPr/>
        </p:nvSpPr>
        <p:spPr>
          <a:xfrm>
            <a:off x="285720" y="3286124"/>
            <a:ext cx="8572560" cy="14287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Oval"/>
          <p:cNvSpPr/>
          <p:nvPr/>
        </p:nvSpPr>
        <p:spPr>
          <a:xfrm>
            <a:off x="142844" y="3357562"/>
            <a:ext cx="8858312" cy="3286148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784575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ynı Yanın Köşesi Yuvarlatılmış Dikdörtgen"/>
          <p:cNvSpPr/>
          <p:nvPr/>
        </p:nvSpPr>
        <p:spPr>
          <a:xfrm>
            <a:off x="214282" y="142852"/>
            <a:ext cx="8715436" cy="6572296"/>
          </a:xfrm>
          <a:prstGeom prst="round2SameRect">
            <a:avLst>
              <a:gd name="adj1" fmla="val 1980"/>
              <a:gd name="adj2" fmla="val 0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Kiriş"/>
          <p:cNvSpPr/>
          <p:nvPr/>
        </p:nvSpPr>
        <p:spPr>
          <a:xfrm rot="11466234">
            <a:off x="29421" y="804805"/>
            <a:ext cx="1487872" cy="5643602"/>
          </a:xfrm>
          <a:prstGeom prst="chord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Kiriş"/>
          <p:cNvSpPr/>
          <p:nvPr/>
        </p:nvSpPr>
        <p:spPr>
          <a:xfrm rot="10129933" flipH="1">
            <a:off x="7613747" y="801655"/>
            <a:ext cx="1491449" cy="5643602"/>
          </a:xfrm>
          <a:prstGeom prst="chord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785786" y="357166"/>
            <a:ext cx="757242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Kiriş"/>
          <p:cNvSpPr/>
          <p:nvPr/>
        </p:nvSpPr>
        <p:spPr>
          <a:xfrm rot="6755379">
            <a:off x="803881" y="1279392"/>
            <a:ext cx="7395007" cy="7634830"/>
          </a:xfrm>
          <a:prstGeom prst="chord">
            <a:avLst/>
          </a:prstGeom>
          <a:solidFill>
            <a:srgbClr val="70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Yuvarlatılmış Dikdörtgen"/>
          <p:cNvSpPr/>
          <p:nvPr/>
        </p:nvSpPr>
        <p:spPr>
          <a:xfrm>
            <a:off x="1643042" y="1428736"/>
            <a:ext cx="5786478" cy="50006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714348" y="2000240"/>
            <a:ext cx="7715304" cy="500066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928662" y="4500570"/>
            <a:ext cx="7286676" cy="714380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Yuvarlatılmış Dikdörtgen"/>
          <p:cNvSpPr/>
          <p:nvPr/>
        </p:nvSpPr>
        <p:spPr>
          <a:xfrm>
            <a:off x="500034" y="5286388"/>
            <a:ext cx="8143932" cy="1285884"/>
          </a:xfrm>
          <a:prstGeom prst="roundRect">
            <a:avLst>
              <a:gd name="adj" fmla="val 1171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Yuvarlatılmış Dikdörtgen"/>
          <p:cNvSpPr/>
          <p:nvPr/>
        </p:nvSpPr>
        <p:spPr>
          <a:xfrm>
            <a:off x="1643042" y="2500306"/>
            <a:ext cx="5857916" cy="785818"/>
          </a:xfrm>
          <a:prstGeom prst="roundRect">
            <a:avLst>
              <a:gd name="adj" fmla="val 23147"/>
            </a:avLst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Yuvarlatılmış Dikdörtgen"/>
          <p:cNvSpPr/>
          <p:nvPr/>
        </p:nvSpPr>
        <p:spPr>
          <a:xfrm>
            <a:off x="1428728" y="3929066"/>
            <a:ext cx="6286544" cy="500066"/>
          </a:xfrm>
          <a:prstGeom prst="roundRect">
            <a:avLst>
              <a:gd name="adj" fmla="val 24682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Oval"/>
          <p:cNvSpPr/>
          <p:nvPr/>
        </p:nvSpPr>
        <p:spPr>
          <a:xfrm>
            <a:off x="785786" y="3357562"/>
            <a:ext cx="7572428" cy="500066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1" name="20 Düz Bağlayıcı"/>
          <p:cNvCxnSpPr>
            <a:stCxn id="13" idx="1"/>
          </p:cNvCxnSpPr>
          <p:nvPr/>
        </p:nvCxnSpPr>
        <p:spPr>
          <a:xfrm rot="10800000" flipV="1">
            <a:off x="714348" y="1678768"/>
            <a:ext cx="928694" cy="53578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Düz Bağlayıcı"/>
          <p:cNvCxnSpPr>
            <a:stCxn id="13" idx="3"/>
            <a:endCxn id="14" idx="6"/>
          </p:cNvCxnSpPr>
          <p:nvPr/>
        </p:nvCxnSpPr>
        <p:spPr>
          <a:xfrm>
            <a:off x="7429520" y="1678769"/>
            <a:ext cx="1000132" cy="5715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>
            <a:stCxn id="17" idx="1"/>
            <a:endCxn id="19" idx="2"/>
          </p:cNvCxnSpPr>
          <p:nvPr/>
        </p:nvCxnSpPr>
        <p:spPr>
          <a:xfrm rot="10800000" flipV="1">
            <a:off x="785786" y="2893215"/>
            <a:ext cx="85725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Bağlayıcı"/>
          <p:cNvCxnSpPr>
            <a:stCxn id="17" idx="3"/>
            <a:endCxn id="19" idx="6"/>
          </p:cNvCxnSpPr>
          <p:nvPr/>
        </p:nvCxnSpPr>
        <p:spPr>
          <a:xfrm>
            <a:off x="7500958" y="2893215"/>
            <a:ext cx="85725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Bağlayıcı"/>
          <p:cNvCxnSpPr>
            <a:stCxn id="18" idx="1"/>
            <a:endCxn id="35" idx="0"/>
          </p:cNvCxnSpPr>
          <p:nvPr/>
        </p:nvCxnSpPr>
        <p:spPr>
          <a:xfrm rot="10800000" flipV="1">
            <a:off x="892944" y="4179098"/>
            <a:ext cx="535785" cy="75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Bağlayıcı"/>
          <p:cNvCxnSpPr>
            <a:stCxn id="18" idx="3"/>
            <a:endCxn id="36" idx="0"/>
          </p:cNvCxnSpPr>
          <p:nvPr/>
        </p:nvCxnSpPr>
        <p:spPr>
          <a:xfrm>
            <a:off x="7715272" y="4179099"/>
            <a:ext cx="535785" cy="750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Oval"/>
          <p:cNvSpPr/>
          <p:nvPr/>
        </p:nvSpPr>
        <p:spPr>
          <a:xfrm>
            <a:off x="714348" y="4929198"/>
            <a:ext cx="357190" cy="3571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35 Oval"/>
          <p:cNvSpPr/>
          <p:nvPr/>
        </p:nvSpPr>
        <p:spPr>
          <a:xfrm>
            <a:off x="8072462" y="4929198"/>
            <a:ext cx="357190" cy="35719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tr-TR" b="1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tr-TR" sz="2000" b="1" baseline="0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</a:t>
            </a:r>
            <a:r>
              <a:rPr kumimoji="0" lang="tr-TR" sz="22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ÖZEL ÖĞRENME GÜÇLÜĞÜ BELİRTİLERİ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tr-TR" b="1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OKUL ÖNCESİ DÖNEM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tr-TR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Sözcükleri telaffuz etmede güçlük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Doğru sözcükleri bulmada güçlük.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Alfabeyi, rakamları, renkleri, şekilleri,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aftanın günlerini  öğrenmede güçlük.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Yönergeleri takip etmede güçlük.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Kalem ve silgi gibi araçları tutmada güçlük.</a:t>
            </a:r>
            <a:endParaRPr lang="tr-TR" dirty="0" smtClean="0">
              <a:solidFill>
                <a:srgbClr val="FFC000"/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                 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Ayakkabısının bağcıklarını bağlamada,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Giysisinin düğmelerini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iliklemede güçlük.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tr-TR" baseline="0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Kısa dikkat süresi,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örneğin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yaşında bir çocuğun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K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ısa bir hikâyeyi dinleyecek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kadar uzun süre oturamaması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  Kolayca ilginin/dikkatin dağılması.  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28596" y="0"/>
            <a:ext cx="8215370" cy="6647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ÖZEL ÖĞRENME GÜÇLÜĞÜ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Ç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ok küçük yaşlarda oluşmaya başlayabilmekte ancak, 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B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u  yetersizlik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genellikle çocuk,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OKUL </a:t>
            </a:r>
            <a:r>
              <a:rPr lang="tr-TR" sz="2000" dirty="0" err="1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ÇAĞI</a:t>
            </a:r>
            <a:r>
              <a:rPr lang="tr-TR" sz="2000" dirty="0" err="1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na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gelene kadar fark edilmemektedir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latin typeface="Arial Black" pitchFamily="34" charset="0"/>
                <a:cs typeface="Times New Roman" pitchFamily="18" charset="0"/>
              </a:rPr>
              <a:t>	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                            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cs typeface="Times New Roman" pitchFamily="18" charset="0"/>
              </a:rPr>
              <a:t>                    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UZMANLARA GÖRE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,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		                </a:t>
            </a:r>
            <a:r>
              <a:rPr lang="tr-TR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 ÖÖG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ile ilgili</a:t>
            </a:r>
          </a:p>
          <a:p>
            <a:pPr lvl="0"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Aşağıdaki ortak belirlenmiş betimlemeler </a:t>
            </a:r>
          </a:p>
          <a:p>
            <a:pPr lvl="0" algn="ctr"/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Şu şekilde sıralanmaktadır.</a:t>
            </a:r>
          </a:p>
          <a:p>
            <a:pPr lvl="0" algn="just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lvl="0" algn="just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tr-TR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ÖÖG</a:t>
            </a:r>
            <a:r>
              <a:rPr lang="tr-TR" dirty="0" smtClean="0">
                <a:latin typeface="Arial Black" pitchFamily="34" charset="0"/>
              </a:rPr>
              <a:t> </a:t>
            </a: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olan bireyler akademik başarı ve gelişimde zorluklar            yaşamaktadırlar.</a:t>
            </a:r>
          </a:p>
          <a:p>
            <a:pPr lvl="0" algn="just"/>
            <a:r>
              <a:rPr lang="tr-TR" dirty="0" smtClean="0">
                <a:latin typeface="Arial Black" pitchFamily="34" charset="0"/>
              </a:rPr>
              <a:t> </a:t>
            </a:r>
          </a:p>
          <a:p>
            <a:pPr lvl="0" algn="just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- </a:t>
            </a: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Bireyin gösterdiği öğrenme potansiyeli ile gerçek öğrenme performansı arasında tutarsızlık bulunmaktadır. </a:t>
            </a:r>
          </a:p>
          <a:p>
            <a:pPr lvl="0" algn="just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lvl="0" algn="just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- </a:t>
            </a:r>
            <a:r>
              <a:rPr lang="tr-TR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ÖÖG</a:t>
            </a:r>
            <a:r>
              <a:rPr lang="tr-TR" dirty="0" smtClean="0">
                <a:latin typeface="Arial Black" pitchFamily="34" charset="0"/>
              </a:rPr>
              <a:t> </a:t>
            </a: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olan bireyler dil gelişimi, fiziksel gelişim, akademik gelişim ve/veya algısal gelişimlerinde dengesiz bir gelişim örüntüsü sergilemektedir. </a:t>
            </a:r>
          </a:p>
        </p:txBody>
      </p:sp>
      <p:sp>
        <p:nvSpPr>
          <p:cNvPr id="6" name="5 Dikdörtgen"/>
          <p:cNvSpPr/>
          <p:nvPr/>
        </p:nvSpPr>
        <p:spPr>
          <a:xfrm>
            <a:off x="428596" y="428604"/>
            <a:ext cx="8286808" cy="214314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1500166" y="2571744"/>
            <a:ext cx="6286544" cy="135732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14282" y="214290"/>
            <a:ext cx="8715436" cy="6429444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İkizkenar Üçgen"/>
          <p:cNvSpPr/>
          <p:nvPr/>
        </p:nvSpPr>
        <p:spPr>
          <a:xfrm flipV="1">
            <a:off x="928662" y="3500438"/>
            <a:ext cx="142876" cy="214314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İkizkenar Üçgen"/>
          <p:cNvSpPr/>
          <p:nvPr/>
        </p:nvSpPr>
        <p:spPr>
          <a:xfrm flipV="1">
            <a:off x="8143900" y="3571876"/>
            <a:ext cx="142876" cy="71438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7" name="16 Dirsek Bağlayıcısı"/>
          <p:cNvCxnSpPr/>
          <p:nvPr/>
        </p:nvCxnSpPr>
        <p:spPr>
          <a:xfrm rot="16200000" flipH="1">
            <a:off x="7715272" y="3214686"/>
            <a:ext cx="571504" cy="428628"/>
          </a:xfrm>
          <a:prstGeom prst="bentConnector3">
            <a:avLst>
              <a:gd name="adj1" fmla="val 5693"/>
            </a:avLst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Şekil"/>
          <p:cNvCxnSpPr/>
          <p:nvPr/>
        </p:nvCxnSpPr>
        <p:spPr>
          <a:xfrm rot="10800000" flipV="1">
            <a:off x="1000100" y="3071810"/>
            <a:ext cx="500067" cy="500066"/>
          </a:xfrm>
          <a:prstGeom prst="bentConnector2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Sol Ayraç"/>
          <p:cNvSpPr/>
          <p:nvPr/>
        </p:nvSpPr>
        <p:spPr>
          <a:xfrm rot="16200000">
            <a:off x="4536281" y="607199"/>
            <a:ext cx="71438" cy="8286808"/>
          </a:xfrm>
          <a:prstGeom prst="leftBrace">
            <a:avLst>
              <a:gd name="adj1" fmla="val 176728"/>
              <a:gd name="adj2" fmla="val 47792"/>
            </a:avLst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ol Ayraç"/>
          <p:cNvSpPr/>
          <p:nvPr/>
        </p:nvSpPr>
        <p:spPr>
          <a:xfrm rot="16200000">
            <a:off x="4572000" y="1357298"/>
            <a:ext cx="71438" cy="8358246"/>
          </a:xfrm>
          <a:prstGeom prst="leftBrace">
            <a:avLst>
              <a:gd name="adj1" fmla="val 176728"/>
              <a:gd name="adj2" fmla="val 47792"/>
            </a:avLst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Dikdörtgen"/>
          <p:cNvSpPr/>
          <p:nvPr/>
        </p:nvSpPr>
        <p:spPr>
          <a:xfrm>
            <a:off x="500034" y="1142984"/>
            <a:ext cx="8215370" cy="1214446"/>
          </a:xfrm>
          <a:prstGeom prst="rect">
            <a:avLst/>
          </a:prstGeom>
          <a:blipFill dpi="0" rotWithShape="1">
            <a:blip r:embed="rId2">
              <a:alphaModFix amt="8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Yuvarlatılmış Dikdörtgen"/>
          <p:cNvSpPr/>
          <p:nvPr/>
        </p:nvSpPr>
        <p:spPr>
          <a:xfrm>
            <a:off x="1571604" y="2571744"/>
            <a:ext cx="6072230" cy="1285884"/>
          </a:xfrm>
          <a:prstGeom prst="roundRect">
            <a:avLst>
              <a:gd name="adj" fmla="val 50000"/>
            </a:avLst>
          </a:prstGeom>
          <a:blipFill dpi="0" rotWithShape="1">
            <a:blip r:embed="rId3">
              <a:alphaModFix amt="15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Sol Ayraç"/>
          <p:cNvSpPr/>
          <p:nvPr/>
        </p:nvSpPr>
        <p:spPr>
          <a:xfrm rot="16200000">
            <a:off x="4620578" y="-808702"/>
            <a:ext cx="45719" cy="3857652"/>
          </a:xfrm>
          <a:prstGeom prst="leftBrace">
            <a:avLst>
              <a:gd name="adj1" fmla="val 176728"/>
              <a:gd name="adj2" fmla="val 47792"/>
            </a:avLst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296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Kiriş"/>
          <p:cNvSpPr/>
          <p:nvPr/>
        </p:nvSpPr>
        <p:spPr>
          <a:xfrm rot="11466234">
            <a:off x="29421" y="804805"/>
            <a:ext cx="1487872" cy="5643602"/>
          </a:xfrm>
          <a:prstGeom prst="chord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Kiriş"/>
          <p:cNvSpPr/>
          <p:nvPr/>
        </p:nvSpPr>
        <p:spPr>
          <a:xfrm rot="10129933" flipH="1">
            <a:off x="7613747" y="801655"/>
            <a:ext cx="1491449" cy="5643602"/>
          </a:xfrm>
          <a:prstGeom prst="chord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Kiriş"/>
          <p:cNvSpPr/>
          <p:nvPr/>
        </p:nvSpPr>
        <p:spPr>
          <a:xfrm rot="6755379">
            <a:off x="803881" y="1279392"/>
            <a:ext cx="7395007" cy="7634830"/>
          </a:xfrm>
          <a:prstGeom prst="chord">
            <a:avLst/>
          </a:prstGeom>
          <a:solidFill>
            <a:srgbClr val="70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2071670" y="285728"/>
            <a:ext cx="4929222" cy="571504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Aynı Yanın Köşesi Yuvarlatılmış Dikdörtgen"/>
          <p:cNvSpPr/>
          <p:nvPr/>
        </p:nvSpPr>
        <p:spPr>
          <a:xfrm>
            <a:off x="214282" y="142852"/>
            <a:ext cx="8715436" cy="6572296"/>
          </a:xfrm>
          <a:prstGeom prst="round2SameRect">
            <a:avLst>
              <a:gd name="adj1" fmla="val 9044"/>
              <a:gd name="adj2" fmla="val 0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785786" y="1785926"/>
            <a:ext cx="7572428" cy="642942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Yuvarlatılmış Dikdörtgen"/>
          <p:cNvSpPr/>
          <p:nvPr/>
        </p:nvSpPr>
        <p:spPr>
          <a:xfrm>
            <a:off x="642910" y="928670"/>
            <a:ext cx="7929618" cy="85725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Yuvarlatılmış Dikdörtgen"/>
          <p:cNvSpPr/>
          <p:nvPr/>
        </p:nvSpPr>
        <p:spPr>
          <a:xfrm>
            <a:off x="642910" y="2500306"/>
            <a:ext cx="7929618" cy="785818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1428728" y="3929066"/>
            <a:ext cx="6000792" cy="571504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16" name="15 Oval"/>
          <p:cNvSpPr/>
          <p:nvPr/>
        </p:nvSpPr>
        <p:spPr>
          <a:xfrm>
            <a:off x="714348" y="3286124"/>
            <a:ext cx="7715304" cy="571504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Yuvarlatılmış Dikdörtgen"/>
          <p:cNvSpPr/>
          <p:nvPr/>
        </p:nvSpPr>
        <p:spPr>
          <a:xfrm>
            <a:off x="428596" y="4572008"/>
            <a:ext cx="8358246" cy="5715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Oval"/>
          <p:cNvSpPr/>
          <p:nvPr/>
        </p:nvSpPr>
        <p:spPr>
          <a:xfrm>
            <a:off x="571472" y="5715016"/>
            <a:ext cx="8143932" cy="785818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Yuvarlatılmış Dikdörtgen"/>
          <p:cNvSpPr/>
          <p:nvPr/>
        </p:nvSpPr>
        <p:spPr>
          <a:xfrm>
            <a:off x="714348" y="5143512"/>
            <a:ext cx="7929618" cy="57150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2" name="21 Düz Bağlayıcı"/>
          <p:cNvCxnSpPr/>
          <p:nvPr/>
        </p:nvCxnSpPr>
        <p:spPr>
          <a:xfrm rot="10800000" flipV="1">
            <a:off x="714348" y="571480"/>
            <a:ext cx="1357322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Düz Bağlayıcı"/>
          <p:cNvCxnSpPr/>
          <p:nvPr/>
        </p:nvCxnSpPr>
        <p:spPr>
          <a:xfrm>
            <a:off x="7000892" y="571480"/>
            <a:ext cx="150019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Düz Bağlayıcı"/>
          <p:cNvCxnSpPr>
            <a:stCxn id="12" idx="2"/>
          </p:cNvCxnSpPr>
          <p:nvPr/>
        </p:nvCxnSpPr>
        <p:spPr>
          <a:xfrm rot="10800000" flipV="1">
            <a:off x="642910" y="2107397"/>
            <a:ext cx="142876" cy="464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Bağlayıcı"/>
          <p:cNvCxnSpPr>
            <a:stCxn id="12" idx="6"/>
          </p:cNvCxnSpPr>
          <p:nvPr/>
        </p:nvCxnSpPr>
        <p:spPr>
          <a:xfrm>
            <a:off x="8358214" y="2107397"/>
            <a:ext cx="214314" cy="535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Düz Bağlayıcı"/>
          <p:cNvCxnSpPr>
            <a:stCxn id="15" idx="2"/>
          </p:cNvCxnSpPr>
          <p:nvPr/>
        </p:nvCxnSpPr>
        <p:spPr>
          <a:xfrm rot="10800000" flipV="1">
            <a:off x="500034" y="4214818"/>
            <a:ext cx="92869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Düz Bağlayıcı"/>
          <p:cNvCxnSpPr>
            <a:stCxn id="15" idx="6"/>
          </p:cNvCxnSpPr>
          <p:nvPr/>
        </p:nvCxnSpPr>
        <p:spPr>
          <a:xfrm>
            <a:off x="7429520" y="4214818"/>
            <a:ext cx="1285884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Düz Bağlayıcı"/>
          <p:cNvCxnSpPr>
            <a:endCxn id="18" idx="2"/>
          </p:cNvCxnSpPr>
          <p:nvPr/>
        </p:nvCxnSpPr>
        <p:spPr>
          <a:xfrm rot="5400000">
            <a:off x="446456" y="5840032"/>
            <a:ext cx="392910" cy="142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Düz Bağlayıcı"/>
          <p:cNvCxnSpPr>
            <a:endCxn id="18" idx="6"/>
          </p:cNvCxnSpPr>
          <p:nvPr/>
        </p:nvCxnSpPr>
        <p:spPr>
          <a:xfrm rot="16200000" flipH="1">
            <a:off x="8448305" y="5840826"/>
            <a:ext cx="392116" cy="142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Dikdörtgen"/>
          <p:cNvSpPr/>
          <p:nvPr/>
        </p:nvSpPr>
        <p:spPr>
          <a:xfrm>
            <a:off x="428596" y="357166"/>
            <a:ext cx="828680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tr-TR" sz="2000" b="1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lang="tr-TR" sz="2000" b="1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Zayıf dinleme becerileri   </a:t>
            </a:r>
            <a:endParaRPr lang="tr-TR" sz="2000" b="1" dirty="0" smtClean="0">
              <a:solidFill>
                <a:srgbClr val="FFC000"/>
              </a:solidFill>
              <a:latin typeface="Arial Black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tr-T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Bir şey yapmaya istekli olmama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(örneğin, tembel ya da karşı gelen biri gibi görünme)  </a:t>
            </a:r>
            <a:endParaRPr lang="tr-TR" sz="2000" dirty="0" smtClean="0">
              <a:solidFill>
                <a:srgbClr val="FFC000"/>
              </a:solidFill>
              <a:latin typeface="Arial Black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endParaRPr lang="tr-TR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Yeterince gelişmemiş konuşma ve dil becerisi</a:t>
            </a:r>
            <a:endParaRPr lang="tr-TR" sz="20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endParaRPr lang="tr-TR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Garip ya da sakar hareketler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tr-TR" sz="2000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(örneğin, düğmeyi ilikleyememe, zıplayamama vb.) </a:t>
            </a:r>
            <a:endParaRPr lang="tr-TR" sz="20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0850" algn="l"/>
              </a:tabLst>
            </a:pPr>
            <a:endParaRPr lang="tr-TR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Yaşına uygun olmayan davranışlar sergileme</a:t>
            </a: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tr-TR" sz="2000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               Genellikle dağınık/düzensiz olma </a:t>
            </a:r>
            <a:endParaRPr lang="tr-TR" sz="20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Kâğıt ve kalemle yapılan etkinliklerde zorluklar yaşam</a:t>
            </a: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a  </a:t>
            </a:r>
            <a:endParaRPr lang="tr-TR" sz="2000" dirty="0" smtClean="0">
              <a:solidFill>
                <a:srgbClr val="FFFF00"/>
              </a:solidFill>
              <a:latin typeface="Arial Black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tr-TR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2,5 yaşına kadar kelimelerden cümleler oluşturamama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rgbClr val="7030A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Konuşmasının çoğunluğunun (%50≥) anlaşılmaması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tr-TR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Kiriş"/>
          <p:cNvSpPr/>
          <p:nvPr/>
        </p:nvSpPr>
        <p:spPr>
          <a:xfrm rot="11466234">
            <a:off x="29421" y="804805"/>
            <a:ext cx="1487872" cy="5643602"/>
          </a:xfrm>
          <a:prstGeom prst="chord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Kiriş"/>
          <p:cNvSpPr/>
          <p:nvPr/>
        </p:nvSpPr>
        <p:spPr>
          <a:xfrm rot="10129933" flipH="1">
            <a:off x="7613747" y="801655"/>
            <a:ext cx="1491449" cy="5643602"/>
          </a:xfrm>
          <a:prstGeom prst="chord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Kiriş"/>
          <p:cNvSpPr/>
          <p:nvPr/>
        </p:nvSpPr>
        <p:spPr>
          <a:xfrm rot="6755379">
            <a:off x="803881" y="1279392"/>
            <a:ext cx="7395007" cy="7634830"/>
          </a:xfrm>
          <a:prstGeom prst="chord">
            <a:avLst/>
          </a:prstGeom>
          <a:solidFill>
            <a:srgbClr val="70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428596" y="928670"/>
            <a:ext cx="8358246" cy="642942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Yuvarlatılmış Dikdörtgen"/>
          <p:cNvSpPr/>
          <p:nvPr/>
        </p:nvSpPr>
        <p:spPr>
          <a:xfrm>
            <a:off x="285720" y="142852"/>
            <a:ext cx="8643998" cy="6572296"/>
          </a:xfrm>
          <a:prstGeom prst="roundRect">
            <a:avLst>
              <a:gd name="adj" fmla="val 2226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1214414" y="357166"/>
            <a:ext cx="6643734" cy="50006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714348" y="1571612"/>
            <a:ext cx="7715304" cy="57150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1142976" y="2214554"/>
            <a:ext cx="6858048" cy="571504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571472" y="4000504"/>
            <a:ext cx="8072494" cy="78581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785786" y="2786058"/>
            <a:ext cx="7500990" cy="57150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Oval"/>
          <p:cNvSpPr/>
          <p:nvPr/>
        </p:nvSpPr>
        <p:spPr>
          <a:xfrm>
            <a:off x="571472" y="3429000"/>
            <a:ext cx="8072494" cy="571504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Oval"/>
          <p:cNvSpPr/>
          <p:nvPr/>
        </p:nvSpPr>
        <p:spPr>
          <a:xfrm>
            <a:off x="1071538" y="4857760"/>
            <a:ext cx="7000924" cy="1071570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19 Düz Bağlayıcı"/>
          <p:cNvCxnSpPr>
            <a:stCxn id="12" idx="1"/>
            <a:endCxn id="8" idx="2"/>
          </p:cNvCxnSpPr>
          <p:nvPr/>
        </p:nvCxnSpPr>
        <p:spPr>
          <a:xfrm rot="10800000" flipV="1">
            <a:off x="428596" y="607199"/>
            <a:ext cx="78581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>
            <a:stCxn id="12" idx="3"/>
          </p:cNvCxnSpPr>
          <p:nvPr/>
        </p:nvCxnSpPr>
        <p:spPr>
          <a:xfrm>
            <a:off x="7858148" y="607199"/>
            <a:ext cx="857256" cy="607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Düz Bağlayıcı"/>
          <p:cNvCxnSpPr>
            <a:endCxn id="14" idx="6"/>
          </p:cNvCxnSpPr>
          <p:nvPr/>
        </p:nvCxnSpPr>
        <p:spPr>
          <a:xfrm rot="10800000" flipV="1">
            <a:off x="8001024" y="2143116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Düz Bağlayıcı"/>
          <p:cNvCxnSpPr>
            <a:endCxn id="14" idx="2"/>
          </p:cNvCxnSpPr>
          <p:nvPr/>
        </p:nvCxnSpPr>
        <p:spPr>
          <a:xfrm>
            <a:off x="714348" y="2143116"/>
            <a:ext cx="428628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Bağlayıcı"/>
          <p:cNvCxnSpPr>
            <a:endCxn id="17" idx="2"/>
          </p:cNvCxnSpPr>
          <p:nvPr/>
        </p:nvCxnSpPr>
        <p:spPr>
          <a:xfrm rot="5400000">
            <a:off x="500034" y="3429000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Düz Bağlayıcı"/>
          <p:cNvCxnSpPr>
            <a:endCxn id="17" idx="6"/>
          </p:cNvCxnSpPr>
          <p:nvPr/>
        </p:nvCxnSpPr>
        <p:spPr>
          <a:xfrm rot="16200000" flipH="1">
            <a:off x="8286776" y="3357562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Düz Bağlayıcı"/>
          <p:cNvCxnSpPr>
            <a:endCxn id="18" idx="2"/>
          </p:cNvCxnSpPr>
          <p:nvPr/>
        </p:nvCxnSpPr>
        <p:spPr>
          <a:xfrm rot="16200000" flipH="1">
            <a:off x="517894" y="4839900"/>
            <a:ext cx="607223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Düz Bağlayıcı"/>
          <p:cNvCxnSpPr>
            <a:endCxn id="18" idx="6"/>
          </p:cNvCxnSpPr>
          <p:nvPr/>
        </p:nvCxnSpPr>
        <p:spPr>
          <a:xfrm rot="5400000">
            <a:off x="8054603" y="4804181"/>
            <a:ext cx="607223" cy="57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Dikdörtgen"/>
          <p:cNvSpPr/>
          <p:nvPr/>
        </p:nvSpPr>
        <p:spPr>
          <a:xfrm>
            <a:off x="357158" y="5929330"/>
            <a:ext cx="8501122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214338"/>
            <a:ext cx="9144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lang="tr-TR" sz="2000" b="1" dirty="0" smtClean="0">
              <a:solidFill>
                <a:srgbClr val="FF0000"/>
              </a:solidFill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İLKOKUL/ORTAOKUL DÖNEMİ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endParaRPr lang="tr-TR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Harfler ve sesler arasında bağlantı kurmada güçlük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endParaRPr lang="tr-TR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Sesleri kullanarak sözcük üretmede güçlük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endParaRPr lang="tr-TR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Okurken basit kelimeleri karıştırma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Basit matematik kavramlarını anlamada güçlük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Zamanı söyleme ile ilgili becerilerde güçlük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Yeni becerileri öğrenmede güçlük</a:t>
            </a:r>
            <a:endParaRPr lang="tr-TR" sz="2000" dirty="0" smtClean="0">
              <a:solidFill>
                <a:srgbClr val="FFC000"/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Açık uçlu sorulara cevap vermede güçlük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Okumayı veya yazmayı sevmeme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eya yüksek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sesle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okumadan kaçınma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Günlük yaşamında düzensizlik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Ö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devlerinin düzensiz olması, odasının dağınık olması gibi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sv-SE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tr-TR" sz="2000" dirty="0" smtClean="0">
              <a:solidFill>
                <a:srgbClr val="FFC000"/>
              </a:solidFill>
              <a:latin typeface="Arial Black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Kiriş"/>
          <p:cNvSpPr/>
          <p:nvPr/>
        </p:nvSpPr>
        <p:spPr>
          <a:xfrm rot="6755379">
            <a:off x="803881" y="1279392"/>
            <a:ext cx="7395007" cy="7634830"/>
          </a:xfrm>
          <a:prstGeom prst="chord">
            <a:avLst/>
          </a:prstGeom>
          <a:solidFill>
            <a:srgbClr val="70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Kiriş"/>
          <p:cNvSpPr/>
          <p:nvPr/>
        </p:nvSpPr>
        <p:spPr>
          <a:xfrm rot="11466234">
            <a:off x="29421" y="804805"/>
            <a:ext cx="1487872" cy="5643602"/>
          </a:xfrm>
          <a:prstGeom prst="chord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Kiriş"/>
          <p:cNvSpPr/>
          <p:nvPr/>
        </p:nvSpPr>
        <p:spPr>
          <a:xfrm rot="10129933" flipH="1">
            <a:off x="7613747" y="801655"/>
            <a:ext cx="1491449" cy="5643602"/>
          </a:xfrm>
          <a:prstGeom prst="chord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428596" y="4714884"/>
            <a:ext cx="8286808" cy="10001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357158" y="2643182"/>
            <a:ext cx="8429684" cy="92869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285720" y="1071546"/>
            <a:ext cx="8429684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2714612" y="214290"/>
            <a:ext cx="371477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ynı Yanın Köşesi Yuvarlatılmış Dikdörtgen"/>
          <p:cNvSpPr/>
          <p:nvPr/>
        </p:nvSpPr>
        <p:spPr>
          <a:xfrm>
            <a:off x="214282" y="214290"/>
            <a:ext cx="8715436" cy="6429420"/>
          </a:xfrm>
          <a:prstGeom prst="round2SameRect">
            <a:avLst>
              <a:gd name="adj1" fmla="val 5831"/>
              <a:gd name="adj2" fmla="val 3386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Aynı Yanın Köşesi Yuvarlatılmış Dikdörtgen"/>
          <p:cNvSpPr/>
          <p:nvPr/>
        </p:nvSpPr>
        <p:spPr>
          <a:xfrm>
            <a:off x="714348" y="3714752"/>
            <a:ext cx="7715304" cy="1000132"/>
          </a:xfrm>
          <a:prstGeom prst="round2SameRect">
            <a:avLst>
              <a:gd name="adj1" fmla="val 16667"/>
              <a:gd name="adj2" fmla="val 50000"/>
            </a:avLst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Aynı Yanın Köşesi Yuvarlatılmış Dikdörtgen"/>
          <p:cNvSpPr/>
          <p:nvPr/>
        </p:nvSpPr>
        <p:spPr>
          <a:xfrm>
            <a:off x="785786" y="1714488"/>
            <a:ext cx="7500990" cy="857256"/>
          </a:xfrm>
          <a:prstGeom prst="round2Same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Aynı Yanın Köşesi Yuvarlatılmış Dikdörtgen"/>
          <p:cNvSpPr/>
          <p:nvPr/>
        </p:nvSpPr>
        <p:spPr>
          <a:xfrm>
            <a:off x="2428860" y="214290"/>
            <a:ext cx="4286280" cy="571504"/>
          </a:xfrm>
          <a:prstGeom prst="round2SameRect">
            <a:avLst>
              <a:gd name="adj1" fmla="val 50000"/>
              <a:gd name="adj2" fmla="val 27090"/>
            </a:avLst>
          </a:prstGeom>
          <a:noFill/>
          <a:ln w="571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Aynı Yanın Köşesi Yuvarlatılmış Dikdörtgen"/>
          <p:cNvSpPr/>
          <p:nvPr/>
        </p:nvSpPr>
        <p:spPr>
          <a:xfrm flipV="1">
            <a:off x="500034" y="5786454"/>
            <a:ext cx="8215370" cy="785794"/>
          </a:xfrm>
          <a:prstGeom prst="round2SameRect">
            <a:avLst>
              <a:gd name="adj1" fmla="val 16667"/>
              <a:gd name="adj2" fmla="val 50000"/>
            </a:avLst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842968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endParaRPr lang="tr-TR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KÖTÜ EL YAZISI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Alfabeyi ve kafiyeli kelimeleri öğrenmede ve seslerle    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harfleri eşlemede zorluklar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Sesli okuma yaparken birçok hata yapma, sık sık tekrarlama ve okumaya ara verme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endParaRPr lang="tr-TR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Okuduğunu anlama problemleri yaşama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Heceleme etkinliklerini yerini getirmede zorlanma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endParaRPr lang="tr-TR" sz="2000" dirty="0" smtClean="0"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Uygunsuz şekilde kalem tutma ve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arma karışık yazı yazma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Yazılı anlatımda zorluklar yaşama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0850" algn="l"/>
              </a:tabLst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Dil ediniminde gecikme yaşama 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ınırlı kelime Hazinesine sahip olma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Harflerin seslerini hatırlamada problem yaşama ve Kelimelerdeki küçük ses farklılıklarını ayırt edememe.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8" name="17 Oval"/>
          <p:cNvSpPr/>
          <p:nvPr/>
        </p:nvSpPr>
        <p:spPr>
          <a:xfrm>
            <a:off x="785786" y="5500702"/>
            <a:ext cx="428628" cy="28575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Oval"/>
          <p:cNvSpPr/>
          <p:nvPr/>
        </p:nvSpPr>
        <p:spPr>
          <a:xfrm>
            <a:off x="7929586" y="5500702"/>
            <a:ext cx="428628" cy="28575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1" name="20 Düz Bağlayıcı"/>
          <p:cNvCxnSpPr/>
          <p:nvPr/>
        </p:nvCxnSpPr>
        <p:spPr>
          <a:xfrm rot="10800000" flipV="1">
            <a:off x="1500166" y="500040"/>
            <a:ext cx="928694" cy="642944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Düz Bağlayıcı"/>
          <p:cNvCxnSpPr/>
          <p:nvPr/>
        </p:nvCxnSpPr>
        <p:spPr>
          <a:xfrm>
            <a:off x="6715140" y="500042"/>
            <a:ext cx="1000132" cy="642942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Düz Bağlayıcı"/>
          <p:cNvCxnSpPr>
            <a:stCxn id="11" idx="2"/>
          </p:cNvCxnSpPr>
          <p:nvPr/>
        </p:nvCxnSpPr>
        <p:spPr>
          <a:xfrm rot="10800000" flipH="1" flipV="1">
            <a:off x="285720" y="1321578"/>
            <a:ext cx="500066" cy="392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Düz Bağlayıcı"/>
          <p:cNvCxnSpPr>
            <a:stCxn id="11" idx="6"/>
          </p:cNvCxnSpPr>
          <p:nvPr/>
        </p:nvCxnSpPr>
        <p:spPr>
          <a:xfrm flipH="1">
            <a:off x="8215338" y="1321579"/>
            <a:ext cx="500066" cy="464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Düz Bağlayıcı"/>
          <p:cNvCxnSpPr/>
          <p:nvPr/>
        </p:nvCxnSpPr>
        <p:spPr>
          <a:xfrm rot="5400000">
            <a:off x="321439" y="2607463"/>
            <a:ext cx="50006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Düz Bağlayıcı"/>
          <p:cNvCxnSpPr/>
          <p:nvPr/>
        </p:nvCxnSpPr>
        <p:spPr>
          <a:xfrm rot="16200000" flipH="1">
            <a:off x="8286776" y="2571744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Düz Bağlayıcı"/>
          <p:cNvCxnSpPr>
            <a:stCxn id="14" idx="2"/>
            <a:endCxn id="9" idx="2"/>
          </p:cNvCxnSpPr>
          <p:nvPr/>
        </p:nvCxnSpPr>
        <p:spPr>
          <a:xfrm rot="10800000" flipV="1">
            <a:off x="428596" y="4214818"/>
            <a:ext cx="285752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Düz Bağlayıcı"/>
          <p:cNvCxnSpPr>
            <a:stCxn id="14" idx="0"/>
            <a:endCxn id="9" idx="6"/>
          </p:cNvCxnSpPr>
          <p:nvPr/>
        </p:nvCxnSpPr>
        <p:spPr>
          <a:xfrm>
            <a:off x="8429652" y="4214818"/>
            <a:ext cx="285752" cy="100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Oval"/>
          <p:cNvSpPr/>
          <p:nvPr/>
        </p:nvSpPr>
        <p:spPr>
          <a:xfrm>
            <a:off x="1142976" y="3429000"/>
            <a:ext cx="428628" cy="28575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6" name="45 Oval"/>
          <p:cNvSpPr/>
          <p:nvPr/>
        </p:nvSpPr>
        <p:spPr>
          <a:xfrm>
            <a:off x="7572396" y="3429000"/>
            <a:ext cx="428628" cy="28575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Kiriş"/>
          <p:cNvSpPr/>
          <p:nvPr/>
        </p:nvSpPr>
        <p:spPr>
          <a:xfrm rot="11466234">
            <a:off x="29421" y="804805"/>
            <a:ext cx="1487872" cy="5643602"/>
          </a:xfrm>
          <a:prstGeom prst="chord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Kiriş"/>
          <p:cNvSpPr/>
          <p:nvPr/>
        </p:nvSpPr>
        <p:spPr>
          <a:xfrm rot="10129933" flipH="1">
            <a:off x="7613747" y="801655"/>
            <a:ext cx="1491449" cy="5643602"/>
          </a:xfrm>
          <a:prstGeom prst="chord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Kiriş"/>
          <p:cNvSpPr/>
          <p:nvPr/>
        </p:nvSpPr>
        <p:spPr>
          <a:xfrm rot="6755379">
            <a:off x="803881" y="1279392"/>
            <a:ext cx="7395007" cy="7634830"/>
          </a:xfrm>
          <a:prstGeom prst="chord">
            <a:avLst/>
          </a:prstGeom>
          <a:solidFill>
            <a:srgbClr val="700A0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Aynı Yanın Köşesi Yuvarlatılmış Dikdörtgen"/>
          <p:cNvSpPr/>
          <p:nvPr/>
        </p:nvSpPr>
        <p:spPr>
          <a:xfrm>
            <a:off x="428596" y="5072074"/>
            <a:ext cx="8286808" cy="1500198"/>
          </a:xfrm>
          <a:prstGeom prst="round2SameRect">
            <a:avLst>
              <a:gd name="adj1" fmla="val 16667"/>
              <a:gd name="adj2" fmla="val 50000"/>
            </a:avLst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642910" y="357166"/>
            <a:ext cx="7858180" cy="121444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1714480" y="1571612"/>
            <a:ext cx="5715040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357158" y="4143380"/>
            <a:ext cx="8429684" cy="8572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Aynı Yanın Köşesi Yuvarlatılmış Dikdörtgen"/>
          <p:cNvSpPr/>
          <p:nvPr/>
        </p:nvSpPr>
        <p:spPr>
          <a:xfrm flipV="1">
            <a:off x="428596" y="3071810"/>
            <a:ext cx="8286808" cy="1000132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Aynı Yanın Köşesi Yuvarlatılmış Dikdörtgen"/>
          <p:cNvSpPr/>
          <p:nvPr/>
        </p:nvSpPr>
        <p:spPr>
          <a:xfrm>
            <a:off x="428596" y="2214554"/>
            <a:ext cx="8358246" cy="785818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357158" y="142852"/>
            <a:ext cx="8429684" cy="64294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4286248" y="6286520"/>
            <a:ext cx="357190" cy="2857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Oval"/>
          <p:cNvSpPr/>
          <p:nvPr/>
        </p:nvSpPr>
        <p:spPr>
          <a:xfrm>
            <a:off x="2214546" y="4071942"/>
            <a:ext cx="142876" cy="1428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22 Oval"/>
          <p:cNvSpPr/>
          <p:nvPr/>
        </p:nvSpPr>
        <p:spPr>
          <a:xfrm>
            <a:off x="6715140" y="4071942"/>
            <a:ext cx="142876" cy="1428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Oval"/>
          <p:cNvSpPr/>
          <p:nvPr/>
        </p:nvSpPr>
        <p:spPr>
          <a:xfrm>
            <a:off x="2428860" y="2071678"/>
            <a:ext cx="142876" cy="1428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Oval"/>
          <p:cNvSpPr/>
          <p:nvPr/>
        </p:nvSpPr>
        <p:spPr>
          <a:xfrm>
            <a:off x="6643702" y="2071678"/>
            <a:ext cx="142876" cy="14287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Oval"/>
          <p:cNvSpPr/>
          <p:nvPr/>
        </p:nvSpPr>
        <p:spPr>
          <a:xfrm>
            <a:off x="10858544" y="2285992"/>
            <a:ext cx="47620" cy="4762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28596" y="214290"/>
            <a:ext cx="8286808" cy="626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1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19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Esprileri,</a:t>
            </a:r>
            <a:r>
              <a:rPr kumimoji="0" lang="tr-TR" sz="1900" b="0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19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karikatürleri ve nükteli ifadeleri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19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Anlamada  zorluklar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19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Yönergeleri takip etmede zorluklar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sz="1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Kelimeleri yanlış telaffuz etme</a:t>
            </a:r>
            <a:endParaRPr kumimoji="0" lang="tr-TR" sz="1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Kendini sözel olarak ifade etmede zorluklar ile konuşma ve yazmada doğru kelimeleri bulmada problem yaşama</a:t>
            </a:r>
            <a:endParaRPr kumimoji="0" lang="tr-TR" sz="1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Karşılıklı konuşmada sıra alma ve konuşma sırasında karşısındaki kişi ile arasındaki mesafeyi ayarlama gibi iletişimin sosyal kurallarına uymama</a:t>
            </a:r>
            <a:endParaRPr kumimoji="0" lang="tr-TR" sz="1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Matematikle ilgili sembolleri karıştırma ve sayıları yanlış okuma</a:t>
            </a:r>
            <a:endParaRPr kumimoji="0" lang="tr-TR" sz="1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 Dinlediği bir hikâyeyi oluş sırasına göre tekrar anlatmada    sorun yaşama</a:t>
            </a:r>
            <a:endParaRPr kumimoji="0" lang="tr-TR" sz="1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Bir işe nereden başlayacağı konusunda karar vermede zorlanma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8" name="27 Oval"/>
          <p:cNvSpPr/>
          <p:nvPr/>
        </p:nvSpPr>
        <p:spPr>
          <a:xfrm>
            <a:off x="857224" y="6286520"/>
            <a:ext cx="357190" cy="2857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Oval"/>
          <p:cNvSpPr/>
          <p:nvPr/>
        </p:nvSpPr>
        <p:spPr>
          <a:xfrm>
            <a:off x="7786710" y="6286520"/>
            <a:ext cx="357190" cy="2857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Oval"/>
          <p:cNvSpPr/>
          <p:nvPr/>
        </p:nvSpPr>
        <p:spPr>
          <a:xfrm>
            <a:off x="1142976" y="1000108"/>
            <a:ext cx="357190" cy="2857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Oval"/>
          <p:cNvSpPr/>
          <p:nvPr/>
        </p:nvSpPr>
        <p:spPr>
          <a:xfrm>
            <a:off x="7715272" y="1000108"/>
            <a:ext cx="357190" cy="285752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3" name="32 Düz Bağlayıcı"/>
          <p:cNvCxnSpPr>
            <a:stCxn id="11" idx="6"/>
          </p:cNvCxnSpPr>
          <p:nvPr/>
        </p:nvCxnSpPr>
        <p:spPr>
          <a:xfrm flipH="1">
            <a:off x="8715404" y="4572008"/>
            <a:ext cx="7143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Düz Bağlayıcı"/>
          <p:cNvCxnSpPr>
            <a:stCxn id="11" idx="2"/>
          </p:cNvCxnSpPr>
          <p:nvPr/>
        </p:nvCxnSpPr>
        <p:spPr>
          <a:xfrm rot="10800000" flipH="1" flipV="1">
            <a:off x="357158" y="4572008"/>
            <a:ext cx="7143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b="1" dirty="0" smtClean="0">
              <a:solidFill>
                <a:srgbClr val="FFC000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r-TR" sz="4800" b="1" dirty="0" smtClean="0">
                <a:solidFill>
                  <a:srgbClr val="FFC000"/>
                </a:solidFill>
                <a:latin typeface="BrowalliaUPC" pitchFamily="34" charset="-34"/>
                <a:cs typeface="BrowalliaUPC" pitchFamily="34" charset="-34"/>
              </a:rPr>
              <a:t>EĞİTSEL DEĞERLENDİRME VE </a:t>
            </a:r>
          </a:p>
          <a:p>
            <a:pPr algn="ctr"/>
            <a:r>
              <a:rPr lang="tr-TR" sz="4800" b="1" dirty="0" smtClean="0">
                <a:solidFill>
                  <a:srgbClr val="FFC000"/>
                </a:solidFill>
                <a:latin typeface="BrowalliaUPC" pitchFamily="34" charset="-34"/>
                <a:cs typeface="BrowalliaUPC" pitchFamily="34" charset="-34"/>
              </a:rPr>
              <a:t> TANILAMA SÜRECİ</a:t>
            </a:r>
            <a:endParaRPr lang="tr-TR" sz="4800" b="1" dirty="0">
              <a:solidFill>
                <a:srgbClr val="FFC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2 Oval"/>
          <p:cNvSpPr/>
          <p:nvPr/>
        </p:nvSpPr>
        <p:spPr>
          <a:xfrm>
            <a:off x="428596" y="214290"/>
            <a:ext cx="8358246" cy="64294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428596" y="1428736"/>
            <a:ext cx="8358246" cy="41434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571736" y="1571612"/>
            <a:ext cx="4214842" cy="3857652"/>
          </a:xfrm>
          <a:prstGeom prst="ellipse">
            <a:avLst/>
          </a:prstGeom>
          <a:noFill/>
          <a:ln w="28575"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857224" y="785794"/>
            <a:ext cx="1285884" cy="127159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1928794" y="500042"/>
            <a:ext cx="642942" cy="628648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2214546" y="1071546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6072198" y="928670"/>
            <a:ext cx="714380" cy="700086"/>
          </a:xfrm>
          <a:prstGeom prst="ellipse">
            <a:avLst/>
          </a:prstGeom>
          <a:solidFill>
            <a:srgbClr val="00ADEA"/>
          </a:solidFill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6715140" y="571480"/>
            <a:ext cx="1000132" cy="9858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7858148" y="857232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2214546" y="5357826"/>
            <a:ext cx="914400" cy="914400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1714480" y="5857892"/>
            <a:ext cx="714380" cy="700086"/>
          </a:xfrm>
          <a:prstGeom prst="ellipse">
            <a:avLst/>
          </a:prstGeom>
          <a:solidFill>
            <a:srgbClr val="00ADEA"/>
          </a:solidFill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1357290" y="5715016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6643702" y="5214950"/>
            <a:ext cx="928694" cy="9286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Oval"/>
          <p:cNvSpPr/>
          <p:nvPr/>
        </p:nvSpPr>
        <p:spPr>
          <a:xfrm>
            <a:off x="7358082" y="5429264"/>
            <a:ext cx="571504" cy="571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Oval"/>
          <p:cNvSpPr/>
          <p:nvPr/>
        </p:nvSpPr>
        <p:spPr>
          <a:xfrm>
            <a:off x="7500958" y="6215082"/>
            <a:ext cx="414334" cy="414334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0" y="-214338"/>
            <a:ext cx="9144000" cy="7072338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Oval"/>
          <p:cNvSpPr/>
          <p:nvPr/>
        </p:nvSpPr>
        <p:spPr>
          <a:xfrm>
            <a:off x="1857356" y="214290"/>
            <a:ext cx="5286412" cy="207170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2285984" y="428604"/>
            <a:ext cx="4357718" cy="1643074"/>
          </a:xfrm>
          <a:prstGeom prst="ellipse">
            <a:avLst/>
          </a:prstGeom>
          <a:solidFill>
            <a:srgbClr val="700A0A">
              <a:alpha val="12000"/>
            </a:srgbClr>
          </a:solidFill>
          <a:ln w="76200">
            <a:solidFill>
              <a:srgbClr val="7030A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6" name="5 Düz Ok Bağlayıcısı"/>
          <p:cNvCxnSpPr>
            <a:stCxn id="3" idx="2"/>
            <a:endCxn id="3" idx="2"/>
          </p:cNvCxnSpPr>
          <p:nvPr/>
        </p:nvCxnSpPr>
        <p:spPr>
          <a:xfrm rot="10800000">
            <a:off x="1857356" y="1250141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Düz Bağlayıcı"/>
          <p:cNvCxnSpPr/>
          <p:nvPr/>
        </p:nvCxnSpPr>
        <p:spPr>
          <a:xfrm>
            <a:off x="3500430" y="5214950"/>
            <a:ext cx="2143140" cy="1588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Aşağı Ok"/>
          <p:cNvSpPr/>
          <p:nvPr/>
        </p:nvSpPr>
        <p:spPr>
          <a:xfrm>
            <a:off x="3786182" y="2357430"/>
            <a:ext cx="1500198" cy="285752"/>
          </a:xfrm>
          <a:prstGeom prst="downArrow">
            <a:avLst/>
          </a:prstGeom>
          <a:solidFill>
            <a:schemeClr val="bg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5-Nokta Yıldız"/>
          <p:cNvSpPr/>
          <p:nvPr/>
        </p:nvSpPr>
        <p:spPr>
          <a:xfrm flipV="1">
            <a:off x="4429124" y="6357958"/>
            <a:ext cx="285752" cy="214314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25" name="24 Yay"/>
          <p:cNvSpPr/>
          <p:nvPr/>
        </p:nvSpPr>
        <p:spPr>
          <a:xfrm rot="5400000">
            <a:off x="196422" y="375026"/>
            <a:ext cx="1071570" cy="2464611"/>
          </a:xfrm>
          <a:prstGeom prst="arc">
            <a:avLst>
              <a:gd name="adj1" fmla="val 12556809"/>
              <a:gd name="adj2" fmla="val 2118453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Yay"/>
          <p:cNvSpPr/>
          <p:nvPr/>
        </p:nvSpPr>
        <p:spPr>
          <a:xfrm rot="16630074">
            <a:off x="7535754" y="690118"/>
            <a:ext cx="897664" cy="1725993"/>
          </a:xfrm>
          <a:prstGeom prst="arc">
            <a:avLst>
              <a:gd name="adj1" fmla="val 6577789"/>
              <a:gd name="adj2" fmla="val 21109480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20 Oval"/>
          <p:cNvSpPr/>
          <p:nvPr/>
        </p:nvSpPr>
        <p:spPr>
          <a:xfrm>
            <a:off x="428596" y="5000636"/>
            <a:ext cx="8286808" cy="1357322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İkizkenar Üçgen"/>
          <p:cNvSpPr/>
          <p:nvPr/>
        </p:nvSpPr>
        <p:spPr>
          <a:xfrm rot="15677733">
            <a:off x="-570337" y="2908602"/>
            <a:ext cx="4083563" cy="1773883"/>
          </a:xfrm>
          <a:prstGeom prst="triangle">
            <a:avLst>
              <a:gd name="adj" fmla="val 53508"/>
            </a:avLst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İkizkenar Üçgen"/>
          <p:cNvSpPr/>
          <p:nvPr/>
        </p:nvSpPr>
        <p:spPr>
          <a:xfrm rot="6185062">
            <a:off x="5169171" y="3071946"/>
            <a:ext cx="4354592" cy="1603988"/>
          </a:xfrm>
          <a:prstGeom prst="triangle">
            <a:avLst>
              <a:gd name="adj" fmla="val 53508"/>
            </a:avLst>
          </a:prstGeom>
          <a:solidFill>
            <a:srgbClr val="FFFF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Yay"/>
          <p:cNvSpPr/>
          <p:nvPr/>
        </p:nvSpPr>
        <p:spPr>
          <a:xfrm>
            <a:off x="785786" y="1071546"/>
            <a:ext cx="714380" cy="785818"/>
          </a:xfrm>
          <a:prstGeom prst="arc">
            <a:avLst>
              <a:gd name="adj1" fmla="val 15443609"/>
              <a:gd name="adj2" fmla="val 6727396"/>
            </a:avLst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Yay"/>
          <p:cNvSpPr/>
          <p:nvPr/>
        </p:nvSpPr>
        <p:spPr>
          <a:xfrm>
            <a:off x="7572396" y="1071546"/>
            <a:ext cx="642942" cy="785818"/>
          </a:xfrm>
          <a:prstGeom prst="arc">
            <a:avLst>
              <a:gd name="adj1" fmla="val 3030092"/>
              <a:gd name="adj2" fmla="val 16221649"/>
            </a:avLst>
          </a:prstGeom>
          <a:noFill/>
          <a:ln w="31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3" name="32 Düz Bağlayıcı"/>
          <p:cNvCxnSpPr>
            <a:stCxn id="28" idx="2"/>
          </p:cNvCxnSpPr>
          <p:nvPr/>
        </p:nvCxnSpPr>
        <p:spPr>
          <a:xfrm rot="10800000" flipH="1" flipV="1">
            <a:off x="997162" y="1823134"/>
            <a:ext cx="288690" cy="96292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Düz Bağlayıcı"/>
          <p:cNvCxnSpPr>
            <a:stCxn id="31" idx="0"/>
          </p:cNvCxnSpPr>
          <p:nvPr/>
        </p:nvCxnSpPr>
        <p:spPr>
          <a:xfrm flipH="1">
            <a:off x="7786711" y="1741248"/>
            <a:ext cx="335314" cy="10448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7 Dikdörtgen"/>
          <p:cNvSpPr/>
          <p:nvPr/>
        </p:nvSpPr>
        <p:spPr>
          <a:xfrm>
            <a:off x="500034" y="2786058"/>
            <a:ext cx="8143932" cy="7143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46 Yay"/>
          <p:cNvSpPr/>
          <p:nvPr/>
        </p:nvSpPr>
        <p:spPr>
          <a:xfrm rot="20193816">
            <a:off x="942324" y="644165"/>
            <a:ext cx="1142999" cy="636873"/>
          </a:xfrm>
          <a:prstGeom prst="arc">
            <a:avLst>
              <a:gd name="adj1" fmla="val 11516573"/>
              <a:gd name="adj2" fmla="val 359606"/>
            </a:avLst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8" name="47 Yay"/>
          <p:cNvSpPr/>
          <p:nvPr/>
        </p:nvSpPr>
        <p:spPr>
          <a:xfrm rot="12289681" flipV="1">
            <a:off x="6873644" y="609668"/>
            <a:ext cx="1117667" cy="553773"/>
          </a:xfrm>
          <a:prstGeom prst="arc">
            <a:avLst>
              <a:gd name="adj1" fmla="val 10996501"/>
              <a:gd name="adj2" fmla="val 1001804"/>
            </a:avLst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9" name="48 İkizkenar Üçgen"/>
          <p:cNvSpPr/>
          <p:nvPr/>
        </p:nvSpPr>
        <p:spPr>
          <a:xfrm rot="11944973">
            <a:off x="805537" y="5349685"/>
            <a:ext cx="1654126" cy="1272894"/>
          </a:xfrm>
          <a:prstGeom prst="triangle">
            <a:avLst>
              <a:gd name="adj" fmla="val 43785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" name="49 İkizkenar Üçgen"/>
          <p:cNvSpPr/>
          <p:nvPr/>
        </p:nvSpPr>
        <p:spPr>
          <a:xfrm rot="9282225">
            <a:off x="6278255" y="5441586"/>
            <a:ext cx="1697052" cy="1345301"/>
          </a:xfrm>
          <a:prstGeom prst="triangle">
            <a:avLst>
              <a:gd name="adj" fmla="val 43785"/>
            </a:avLst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		</a:t>
            </a: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sz="2000" b="1" baseline="0" dirty="0" smtClean="0">
                <a:latin typeface="Arial" pitchFamily="34" charset="0"/>
                <a:cs typeface="Arial" pitchFamily="34" charset="0"/>
              </a:rPr>
              <a:t>                               </a:t>
            </a:r>
            <a:r>
              <a:rPr lang="tr-TR" sz="20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r-TR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cs typeface="Arial" pitchFamily="34" charset="0"/>
              </a:rPr>
              <a:t>EĞİTSEL DEĞERLENDİRME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Arial" pitchFamily="34" charset="0"/>
              </a:rPr>
              <a:t>                     </a:t>
            </a: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Arial" pitchFamily="34" charset="0"/>
              </a:rPr>
              <a:t>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Arial" pitchFamily="34" charset="0"/>
              </a:rPr>
              <a:t>                             VE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Arial" pitchFamily="34" charset="0"/>
              </a:rPr>
              <a:t>                                  </a:t>
            </a:r>
            <a:r>
              <a:rPr kumimoji="0" lang="tr-TR" sz="2000" b="1" i="0" u="none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Arial" pitchFamily="34" charset="0"/>
              </a:rPr>
              <a:t>  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cs typeface="Arial" pitchFamily="34" charset="0"/>
              </a:rPr>
              <a:t>TANILAMA SÜRECİ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	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FFC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Eğitsel değerlendirme ve tanılama sürecinde,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ğitsel amaçla bireyin tüm gelişim alanındaki özellikler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Ve akademik disiplin alanlarındaki yeterlilikleri ile eğitim ihtiyaçları belirlenerek,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Batang" pitchFamily="18" charset="-127"/>
                <a:cs typeface="Aharoni" pitchFamily="2" charset="-79"/>
              </a:rPr>
              <a:t>EN AZ SINIRLANDIRILMIŞ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EĞİTİM ORTAMINA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ÖZEL EĞİTİM HİZMETİNE KARAR VERİLİR. 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İkizkenar Üçgen"/>
          <p:cNvSpPr/>
          <p:nvPr/>
        </p:nvSpPr>
        <p:spPr>
          <a:xfrm rot="10800000">
            <a:off x="214282" y="285728"/>
            <a:ext cx="8643998" cy="6572272"/>
          </a:xfrm>
          <a:prstGeom prst="triangle">
            <a:avLst>
              <a:gd name="adj" fmla="val 50168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642910" y="357166"/>
            <a:ext cx="8001056" cy="6500834"/>
          </a:xfrm>
          <a:prstGeom prst="ellipse">
            <a:avLst/>
          </a:prstGeom>
          <a:noFill/>
          <a:ln>
            <a:solidFill>
              <a:srgbClr val="700A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14282" y="214290"/>
            <a:ext cx="8715436" cy="278608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214282" y="3500438"/>
            <a:ext cx="8715436" cy="314327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Sağ Ayraç"/>
          <p:cNvSpPr/>
          <p:nvPr/>
        </p:nvSpPr>
        <p:spPr>
          <a:xfrm rot="5400000">
            <a:off x="4500562" y="-785842"/>
            <a:ext cx="142876" cy="8715436"/>
          </a:xfrm>
          <a:prstGeom prst="rightBrace">
            <a:avLst>
              <a:gd name="adj1" fmla="val 128893"/>
              <a:gd name="adj2" fmla="val 50000"/>
            </a:avLst>
          </a:prstGeom>
          <a:solidFill>
            <a:srgbClr val="700A0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25 Sağ Ayraç"/>
          <p:cNvSpPr/>
          <p:nvPr/>
        </p:nvSpPr>
        <p:spPr>
          <a:xfrm>
            <a:off x="8929718" y="3500438"/>
            <a:ext cx="214282" cy="3143272"/>
          </a:xfrm>
          <a:prstGeom prst="rightBrace">
            <a:avLst>
              <a:gd name="adj1" fmla="val 114880"/>
              <a:gd name="adj2" fmla="val 50000"/>
            </a:avLst>
          </a:prstGeom>
          <a:solidFill>
            <a:srgbClr val="700A0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26 Sağ Ayraç"/>
          <p:cNvSpPr/>
          <p:nvPr/>
        </p:nvSpPr>
        <p:spPr>
          <a:xfrm rot="10800000">
            <a:off x="0" y="3500438"/>
            <a:ext cx="214282" cy="3143272"/>
          </a:xfrm>
          <a:prstGeom prst="rightBrace">
            <a:avLst>
              <a:gd name="adj1" fmla="val 114880"/>
              <a:gd name="adj2" fmla="val 50000"/>
            </a:avLst>
          </a:prstGeom>
          <a:solidFill>
            <a:srgbClr val="700A0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27 Sağ Ayraç"/>
          <p:cNvSpPr/>
          <p:nvPr/>
        </p:nvSpPr>
        <p:spPr>
          <a:xfrm rot="5400000" flipH="1">
            <a:off x="4393415" y="2107415"/>
            <a:ext cx="357167" cy="9144001"/>
          </a:xfrm>
          <a:prstGeom prst="rightBrace">
            <a:avLst>
              <a:gd name="adj1" fmla="val 128893"/>
              <a:gd name="adj2" fmla="val 50000"/>
            </a:avLst>
          </a:prstGeom>
          <a:solidFill>
            <a:srgbClr val="700A0A">
              <a:alpha val="44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29 Sağ Ayraç"/>
          <p:cNvSpPr/>
          <p:nvPr/>
        </p:nvSpPr>
        <p:spPr>
          <a:xfrm rot="5400000">
            <a:off x="4500562" y="-1357346"/>
            <a:ext cx="142876" cy="8715436"/>
          </a:xfrm>
          <a:prstGeom prst="rightBrace">
            <a:avLst>
              <a:gd name="adj1" fmla="val 128893"/>
              <a:gd name="adj2" fmla="val 50000"/>
            </a:avLst>
          </a:prstGeom>
          <a:solidFill>
            <a:srgbClr val="700A0A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30 Sağ Ayraç"/>
          <p:cNvSpPr/>
          <p:nvPr/>
        </p:nvSpPr>
        <p:spPr>
          <a:xfrm rot="5400000">
            <a:off x="4357686" y="-3929114"/>
            <a:ext cx="428628" cy="8715436"/>
          </a:xfrm>
          <a:prstGeom prst="rightBrace">
            <a:avLst>
              <a:gd name="adj1" fmla="val 128893"/>
              <a:gd name="adj2" fmla="val 50000"/>
            </a:avLst>
          </a:prstGeom>
          <a:solidFill>
            <a:srgbClr val="700A0A">
              <a:alpha val="64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31 İkizkenar Üçgen"/>
          <p:cNvSpPr/>
          <p:nvPr/>
        </p:nvSpPr>
        <p:spPr>
          <a:xfrm rot="21446999">
            <a:off x="292568" y="3589862"/>
            <a:ext cx="707532" cy="3053848"/>
          </a:xfrm>
          <a:prstGeom prst="triangle">
            <a:avLst/>
          </a:prstGeom>
          <a:solidFill>
            <a:schemeClr val="accent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" name="33 Oval"/>
          <p:cNvSpPr/>
          <p:nvPr/>
        </p:nvSpPr>
        <p:spPr>
          <a:xfrm>
            <a:off x="1357290" y="3000372"/>
            <a:ext cx="6643734" cy="36433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32 İkizkenar Üçgen"/>
          <p:cNvSpPr/>
          <p:nvPr/>
        </p:nvSpPr>
        <p:spPr>
          <a:xfrm rot="204938">
            <a:off x="8286776" y="3571876"/>
            <a:ext cx="642942" cy="3071834"/>
          </a:xfrm>
          <a:prstGeom prst="triangle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214282" y="500042"/>
            <a:ext cx="8715436" cy="2400657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tr-TR" sz="2000" dirty="0" smtClean="0">
              <a:latin typeface="Arial Black" pitchFamily="34" charset="0"/>
            </a:endParaRPr>
          </a:p>
          <a:p>
            <a:pPr algn="ctr"/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 BİREYİN EĞİTSEL DEĞERLENDİRME VE TANILAMASI </a:t>
            </a:r>
          </a:p>
          <a:p>
            <a:pPr algn="ctr"/>
            <a:endParaRPr lang="tr-TR" sz="2000" dirty="0" smtClean="0">
              <a:latin typeface="Arial Black" pitchFamily="34" charset="0"/>
            </a:endParaRP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Rehberlik ve araştırma merkezinde oluşturulan özel Eğitim değerlendirme kurulu tarafından, </a:t>
            </a:r>
          </a:p>
          <a:p>
            <a:pPr algn="ctr"/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Nesnel standart testler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Ve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 Bireyin özelliklerine uygun ölçme araçlarıyla yapılır.</a:t>
            </a:r>
            <a:r>
              <a:rPr lang="tr-TR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  <a:endParaRPr lang="tr-TR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214282" y="3071810"/>
            <a:ext cx="8715436" cy="363176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000" dirty="0" smtClean="0">
                <a:solidFill>
                  <a:srgbClr val="2DC8FF"/>
                </a:solidFill>
                <a:latin typeface="Arial Black" pitchFamily="34" charset="0"/>
              </a:rPr>
              <a:t>TANILAMADA BİREYİN;</a:t>
            </a:r>
          </a:p>
          <a:p>
            <a:pPr algn="ctr"/>
            <a:endParaRPr lang="tr-TR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Tıbbî değerlendirme raporu</a:t>
            </a:r>
          </a:p>
          <a:p>
            <a:pPr algn="ctr"/>
            <a:r>
              <a:rPr lang="tr-TR" sz="2000" dirty="0" smtClean="0">
                <a:solidFill>
                  <a:srgbClr val="7030A0"/>
                </a:solidFill>
                <a:latin typeface="Arial Black" pitchFamily="34" charset="0"/>
              </a:rPr>
              <a:t>Zihinsel,</a:t>
            </a:r>
            <a:r>
              <a:rPr lang="tr-TR" sz="2000" dirty="0" smtClean="0">
                <a:latin typeface="Arial Black" pitchFamily="34" charset="0"/>
              </a:rPr>
              <a:t> </a:t>
            </a:r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</a:rPr>
              <a:t>fiziksel,</a:t>
            </a:r>
            <a:r>
              <a:rPr lang="tr-TR" sz="2000" dirty="0" smtClean="0">
                <a:latin typeface="Arial Black" pitchFamily="34" charset="0"/>
              </a:rPr>
              <a:t> </a:t>
            </a:r>
            <a:r>
              <a:rPr lang="tr-TR" sz="2000" dirty="0" smtClean="0">
                <a:solidFill>
                  <a:srgbClr val="0070C0"/>
                </a:solidFill>
                <a:latin typeface="Arial Black" pitchFamily="34" charset="0"/>
              </a:rPr>
              <a:t>ruhsal,  </a:t>
            </a:r>
          </a:p>
          <a:p>
            <a:pPr algn="ctr"/>
            <a:r>
              <a:rPr lang="tr-TR" sz="2000" dirty="0" smtClean="0">
                <a:solidFill>
                  <a:srgbClr val="FFFFCC"/>
                </a:solidFill>
                <a:latin typeface="Arial Black" pitchFamily="34" charset="0"/>
              </a:rPr>
              <a:t>Sosyal gelişim öyküsü,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Tüm gelişim alanlarındaki özellikleri,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Akademik disiplin alanlarındaki yeterlilikleri,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Eğitim performansı, ihtiyaçları, 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Eğitim hizmetlerinden yararlanma süresi</a:t>
            </a:r>
            <a:r>
              <a:rPr lang="tr-TR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tr-TR" dirty="0" smtClean="0">
                <a:solidFill>
                  <a:srgbClr val="FFFF00"/>
                </a:solidFill>
                <a:latin typeface="Arial Black" pitchFamily="34" charset="0"/>
              </a:rPr>
              <a:t>Ve</a:t>
            </a:r>
          </a:p>
          <a:p>
            <a:pPr algn="ctr"/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Bireysel Gelişim Raporu </a:t>
            </a:r>
          </a:p>
          <a:p>
            <a:pPr algn="ctr"/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Dikkate alınır. </a:t>
            </a:r>
            <a:endParaRPr lang="tr-TR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71480"/>
            <a:ext cx="8429684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ĞİTSEL DEĞERLENDİRME VE TANILAMA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Eğitimin her tür ve kademesindeki geçişler ile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b="1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ireylerin eğitim performansı ve eğitim ihtiyaçları dikkate 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alınarak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2000" dirty="0" smtClean="0">
              <a:solidFill>
                <a:srgbClr val="FF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eli ya da okulun/kurumun isteği üzerine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Gerektiğinde tekrarlanır.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latin typeface="Arial Black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MİLLÎ EĞİTİM MÜDÜRLÜKLERİ,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Örgün ve yaygın eğitim kurumları, üniversiteler,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Sağlık kuruluşları,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000" dirty="0" smtClean="0">
              <a:solidFill>
                <a:srgbClr val="71DAFF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rgbClr val="71DAFF"/>
                </a:solidFill>
                <a:latin typeface="Arial Black" pitchFamily="34" charset="0"/>
              </a:rPr>
              <a:t>Aile ve Sosyal Politikalar Bakanlığı’nın sosyal hizmet birimleri,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Yerel yönetim birimleri,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Özel eğitim ihtiyacı olan bireylerin eğitsel değerlendirme ve tanılanması amacıyla RAM’a yönlendirilmesinde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sorumluluğu paylaşırlar.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500034" y="357166"/>
            <a:ext cx="8215370" cy="71438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428596" y="4643446"/>
            <a:ext cx="8286808" cy="20717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57158" y="0"/>
            <a:ext cx="835824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BİREYİN ÖZEL ÖĞRENME GÜÇLÜĞÜ TANISI ALABİLMESİ İÇİN;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tr-TR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71DA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Bireyin yaşadığı öğrenme zorluklarının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tr-TR" dirty="0" smtClean="0">
                <a:solidFill>
                  <a:srgbClr val="71DAFF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E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71DA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n az altı aydır devam eden bir durum olması,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71DAFF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tr-TR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Bireyin bir ya da daha fazla akademik alanda başarısının var  olan performansından düşük olması ya da bireyin sağlanan eğitim müdahalelerine çok düşük tepki vermesi.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(beklenen başarıyı sergilememesi),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tr-TR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Bireyin yetersizliklerinin önemli derecede özel eğitim hizmetini   gerektirmesi,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tr-TR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71DAFF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Bireyin değerlendirme sürecine kadar yeterli ve uygun öğrenme fırsatlarının içinde yer almış olması,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71DAFF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tr-T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endParaRPr lang="tr-TR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Bir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eyin başarısız</a:t>
            </a:r>
            <a:r>
              <a:rPr kumimoji="0" lang="tr-TR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olmasının,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S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ağlık problemleri,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uygusal problemler,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K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ültürel farklılık ve ekonomik nedenler 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tr-TR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ibi durumlarla ilişkili olmaması,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beklenmektedir.</a:t>
            </a:r>
            <a:endParaRPr kumimoji="0" lang="tr-TR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b="1" dirty="0" smtClean="0">
              <a:solidFill>
                <a:srgbClr val="FFC000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/>
            <a:r>
              <a:rPr lang="tr-TR" sz="4800" b="1" dirty="0" smtClean="0">
                <a:solidFill>
                  <a:srgbClr val="FFC000"/>
                </a:solidFill>
                <a:latin typeface="BrowalliaUPC" pitchFamily="34" charset="-34"/>
                <a:cs typeface="BrowalliaUPC" pitchFamily="34" charset="-34"/>
              </a:rPr>
              <a:t>  </a:t>
            </a:r>
            <a:r>
              <a:rPr lang="tr-TR" sz="5400" b="1" dirty="0" smtClean="0">
                <a:solidFill>
                  <a:srgbClr val="FFC000"/>
                </a:solidFill>
                <a:latin typeface="BrowalliaUPC" pitchFamily="34" charset="-34"/>
                <a:cs typeface="BrowalliaUPC" pitchFamily="34" charset="-34"/>
              </a:rPr>
              <a:t>ÖĞRETMENLERE </a:t>
            </a:r>
          </a:p>
          <a:p>
            <a:pPr algn="ctr"/>
            <a:r>
              <a:rPr lang="tr-TR" sz="5400" b="1" dirty="0" smtClean="0">
                <a:solidFill>
                  <a:srgbClr val="FFC000"/>
                </a:solidFill>
                <a:latin typeface="BrowalliaUPC" pitchFamily="34" charset="-34"/>
                <a:cs typeface="BrowalliaUPC" pitchFamily="34" charset="-34"/>
              </a:rPr>
              <a:t>ÖNERİLER</a:t>
            </a:r>
            <a:endParaRPr lang="tr-TR" sz="5400" b="1" dirty="0">
              <a:solidFill>
                <a:srgbClr val="FFC000"/>
              </a:solidFill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3" name="2 Oval"/>
          <p:cNvSpPr/>
          <p:nvPr/>
        </p:nvSpPr>
        <p:spPr>
          <a:xfrm>
            <a:off x="428596" y="214290"/>
            <a:ext cx="8358246" cy="642942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428596" y="1428736"/>
            <a:ext cx="8358246" cy="4143404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071670" y="1571612"/>
            <a:ext cx="5143536" cy="3857652"/>
          </a:xfrm>
          <a:prstGeom prst="ellipse">
            <a:avLst/>
          </a:prstGeom>
          <a:noFill/>
          <a:ln w="28575"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857224" y="785794"/>
            <a:ext cx="1285884" cy="127159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1928794" y="500042"/>
            <a:ext cx="642942" cy="628648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2214546" y="1071546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6072198" y="928670"/>
            <a:ext cx="714380" cy="700086"/>
          </a:xfrm>
          <a:prstGeom prst="ellipse">
            <a:avLst/>
          </a:prstGeom>
          <a:solidFill>
            <a:srgbClr val="00ADEA"/>
          </a:solidFill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6715140" y="571480"/>
            <a:ext cx="1000132" cy="98583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7858148" y="857232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2214546" y="5357826"/>
            <a:ext cx="914400" cy="914400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>
            <a:off x="1714480" y="5857892"/>
            <a:ext cx="714380" cy="700086"/>
          </a:xfrm>
          <a:prstGeom prst="ellipse">
            <a:avLst/>
          </a:prstGeom>
          <a:solidFill>
            <a:srgbClr val="00ADEA"/>
          </a:solidFill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>
            <a:off x="1357290" y="5715016"/>
            <a:ext cx="428628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Oval"/>
          <p:cNvSpPr/>
          <p:nvPr/>
        </p:nvSpPr>
        <p:spPr>
          <a:xfrm>
            <a:off x="6643702" y="5214950"/>
            <a:ext cx="928694" cy="92869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Oval"/>
          <p:cNvSpPr/>
          <p:nvPr/>
        </p:nvSpPr>
        <p:spPr>
          <a:xfrm>
            <a:off x="7358082" y="5429264"/>
            <a:ext cx="571504" cy="57150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Oval"/>
          <p:cNvSpPr/>
          <p:nvPr/>
        </p:nvSpPr>
        <p:spPr>
          <a:xfrm>
            <a:off x="7500958" y="6215082"/>
            <a:ext cx="414334" cy="414334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Oval"/>
          <p:cNvSpPr/>
          <p:nvPr/>
        </p:nvSpPr>
        <p:spPr>
          <a:xfrm>
            <a:off x="7653358" y="6367482"/>
            <a:ext cx="414334" cy="414334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214282" y="357166"/>
            <a:ext cx="8715436" cy="621510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Yuvarlatılmış Dikdörtgen"/>
          <p:cNvSpPr/>
          <p:nvPr/>
        </p:nvSpPr>
        <p:spPr>
          <a:xfrm>
            <a:off x="3143240" y="2786058"/>
            <a:ext cx="2786082" cy="357190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Sol Ayraç"/>
          <p:cNvSpPr/>
          <p:nvPr/>
        </p:nvSpPr>
        <p:spPr>
          <a:xfrm rot="16200000">
            <a:off x="4357687" y="3143244"/>
            <a:ext cx="357189" cy="3357585"/>
          </a:xfrm>
          <a:prstGeom prst="leftBrace">
            <a:avLst>
              <a:gd name="adj1" fmla="val 105026"/>
              <a:gd name="adj2" fmla="val 5069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7" name="26 Düz Bağlayıcı"/>
          <p:cNvCxnSpPr/>
          <p:nvPr/>
        </p:nvCxnSpPr>
        <p:spPr>
          <a:xfrm rot="10800000" flipV="1">
            <a:off x="1785918" y="4643446"/>
            <a:ext cx="1071570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Düz Bağlayıcı"/>
          <p:cNvCxnSpPr/>
          <p:nvPr/>
        </p:nvCxnSpPr>
        <p:spPr>
          <a:xfrm>
            <a:off x="6215074" y="4643446"/>
            <a:ext cx="1214446" cy="357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Oval"/>
          <p:cNvSpPr/>
          <p:nvPr/>
        </p:nvSpPr>
        <p:spPr>
          <a:xfrm>
            <a:off x="214282" y="2714620"/>
            <a:ext cx="2428892" cy="2357454"/>
          </a:xfrm>
          <a:prstGeom prst="ellipse">
            <a:avLst/>
          </a:prstGeom>
          <a:solidFill>
            <a:srgbClr val="7030A0">
              <a:alpha val="69000"/>
            </a:srgbClr>
          </a:solidFill>
          <a:ln w="38100">
            <a:noFill/>
          </a:ln>
          <a:effectLst>
            <a:outerShdw blurRad="50800" dist="50800" dir="5400000" sx="104000" sy="104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6357950" y="2714620"/>
            <a:ext cx="2571768" cy="2357454"/>
          </a:xfrm>
          <a:prstGeom prst="ellipse">
            <a:avLst/>
          </a:prstGeom>
          <a:solidFill>
            <a:srgbClr val="7030A0">
              <a:alpha val="69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428596" y="357166"/>
            <a:ext cx="8286808" cy="723274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endParaRPr lang="tr-T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lvl="0"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ÖÖG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,   olan bireyler normal zekâ seviyesine sahiptirler ve hatta bazen üstün zekâlı olabilmektedirler. </a:t>
            </a:r>
          </a:p>
          <a:p>
            <a:pPr lvl="0"/>
            <a:r>
              <a:rPr lang="tr-TR" sz="2000" dirty="0" smtClean="0">
                <a:latin typeface="Arial Black" pitchFamily="34" charset="0"/>
              </a:rPr>
              <a:t> </a:t>
            </a:r>
          </a:p>
          <a:p>
            <a:pPr lvl="0"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ÖÖG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,   olan bireyler farklı yeteneklere sahip olabilirler.    </a:t>
            </a:r>
          </a:p>
          <a:p>
            <a:pPr lvl="0"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Bazı akademik alanlarda zorluklar yaşarken, </a:t>
            </a:r>
          </a:p>
          <a:p>
            <a:pPr lvl="0"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</a:t>
            </a:r>
            <a:r>
              <a:rPr lang="tr-TR" sz="2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Bazılarında 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hiçbir zorluk yaşamayabilirler.</a:t>
            </a:r>
          </a:p>
          <a:p>
            <a:pPr lvl="0"/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                                           </a:t>
            </a:r>
          </a:p>
          <a:p>
            <a:pPr lvl="0"/>
            <a:r>
              <a:rPr lang="tr-TR" sz="2000" dirty="0" smtClean="0">
                <a:solidFill>
                  <a:schemeClr val="bg2">
                    <a:lumMod val="90000"/>
                  </a:schemeClr>
                </a:solidFill>
                <a:latin typeface="Arial Black" pitchFamily="34" charset="0"/>
              </a:rPr>
              <a:t>                                           </a:t>
            </a:r>
            <a:r>
              <a:rPr lang="tr-TR" sz="2400" dirty="0" smtClean="0">
                <a:solidFill>
                  <a:srgbClr val="FFC000"/>
                </a:solidFill>
                <a:latin typeface="Arial Black" pitchFamily="34" charset="0"/>
              </a:rPr>
              <a:t>ÖÖG,         </a:t>
            </a:r>
          </a:p>
          <a:p>
            <a:pPr lvl="0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                 Bireyin, ya algısal becerilerini, </a:t>
            </a:r>
          </a:p>
          <a:p>
            <a:pPr lvl="0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         </a:t>
            </a: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</a:rPr>
              <a:t>(Beynin gelen bilgilerini işleme becerisi) </a:t>
            </a:r>
          </a:p>
          <a:p>
            <a:pPr algn="just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                  Ya da ifade etme becerilerini </a:t>
            </a:r>
          </a:p>
          <a:p>
            <a:pPr algn="just"/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</a:rPr>
              <a:t>(bilgiyi pratik beceriler şeklinde kullanabilme becerisini)</a:t>
            </a:r>
            <a:r>
              <a:rPr lang="tr-TR" sz="2000" dirty="0" smtClean="0">
                <a:latin typeface="Arial Black" pitchFamily="34" charset="0"/>
              </a:rPr>
              <a:t>           		              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etkilemektedir.</a:t>
            </a:r>
          </a:p>
          <a:p>
            <a:pPr algn="just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         </a:t>
            </a:r>
          </a:p>
          <a:p>
            <a:pPr algn="just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           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KISACA; TOPARLAYACAK OLURSAK.</a:t>
            </a:r>
          </a:p>
          <a:p>
            <a:pPr algn="just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Okuma, yazma, konuşma, heceleme, matematik işlemleri       Yapma ve mantık yürütme becerilerini etkilemektedir.                   			       Diyebiliriz.</a:t>
            </a:r>
          </a:p>
          <a:p>
            <a:pPr algn="just"/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</a:p>
          <a:p>
            <a:pPr algn="just">
              <a:buFont typeface="Arial" pitchFamily="34" charset="0"/>
              <a:buChar char="•"/>
            </a:pPr>
            <a:endParaRPr lang="tr-T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tr-TR" sz="20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just"/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</a:rPr>
              <a:t>    </a:t>
            </a:r>
          </a:p>
        </p:txBody>
      </p:sp>
      <p:sp>
        <p:nvSpPr>
          <p:cNvPr id="15" name="14 Sol Ayraç"/>
          <p:cNvSpPr/>
          <p:nvPr/>
        </p:nvSpPr>
        <p:spPr>
          <a:xfrm rot="16200000">
            <a:off x="4572000" y="-2643230"/>
            <a:ext cx="71438" cy="8215370"/>
          </a:xfrm>
          <a:prstGeom prst="leftBrace">
            <a:avLst>
              <a:gd name="adj1" fmla="val 62513"/>
              <a:gd name="adj2" fmla="val 49535"/>
            </a:avLst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Sol Ayraç"/>
          <p:cNvSpPr/>
          <p:nvPr/>
        </p:nvSpPr>
        <p:spPr>
          <a:xfrm rot="16200000">
            <a:off x="4607719" y="-464371"/>
            <a:ext cx="71438" cy="6429420"/>
          </a:xfrm>
          <a:prstGeom prst="leftBrace">
            <a:avLst>
              <a:gd name="adj1" fmla="val 188543"/>
              <a:gd name="adj2" fmla="val 47111"/>
            </a:avLst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Sol Ayraç"/>
          <p:cNvSpPr/>
          <p:nvPr/>
        </p:nvSpPr>
        <p:spPr>
          <a:xfrm rot="16200000">
            <a:off x="4536281" y="5536421"/>
            <a:ext cx="71438" cy="1571636"/>
          </a:xfrm>
          <a:prstGeom prst="leftBrace">
            <a:avLst>
              <a:gd name="adj1" fmla="val 62513"/>
              <a:gd name="adj2" fmla="val 50331"/>
            </a:avLst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219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500034" y="1785926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endParaRPr lang="tr-TR" sz="2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tr-TR" sz="2400" dirty="0" smtClean="0">
                <a:solidFill>
                  <a:srgbClr val="FFC000"/>
                </a:solidFill>
                <a:latin typeface="Arial Black" pitchFamily="34" charset="0"/>
              </a:rPr>
              <a:t>ÖĞRENME GÜÇLÜKLERİNİN </a:t>
            </a:r>
          </a:p>
          <a:p>
            <a:pPr algn="ctr"/>
            <a:r>
              <a:rPr lang="tr-TR" sz="2400" dirty="0" smtClean="0">
                <a:solidFill>
                  <a:srgbClr val="FFC000"/>
                </a:solidFill>
                <a:latin typeface="Arial Black" pitchFamily="34" charset="0"/>
              </a:rPr>
              <a:t>ERKEN TEŞHİS EDİLMESİ </a:t>
            </a:r>
          </a:p>
          <a:p>
            <a:pPr algn="ctr"/>
            <a:r>
              <a:rPr lang="tr-TR" sz="2400" dirty="0" smtClean="0">
                <a:solidFill>
                  <a:srgbClr val="FF5D5D"/>
                </a:solidFill>
                <a:latin typeface="Arial Black" pitchFamily="34" charset="0"/>
              </a:rPr>
              <a:t>ve </a:t>
            </a:r>
          </a:p>
          <a:p>
            <a:pPr algn="ctr"/>
            <a:r>
              <a:rPr lang="tr-TR" sz="2400" dirty="0" smtClean="0">
                <a:solidFill>
                  <a:srgbClr val="FF5D5D"/>
                </a:solidFill>
                <a:latin typeface="Arial Black" pitchFamily="34" charset="0"/>
              </a:rPr>
              <a:t>Bu güçlüklere erken müdahalede bulunmak, Çocuğun okul performansı için </a:t>
            </a:r>
          </a:p>
          <a:p>
            <a:pPr algn="ctr"/>
            <a:endParaRPr lang="tr-T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400" dirty="0" smtClean="0">
                <a:solidFill>
                  <a:srgbClr val="FFC000"/>
                </a:solidFill>
                <a:latin typeface="Arial Black" pitchFamily="34" charset="0"/>
              </a:rPr>
              <a:t>SON DERECE ÖNEMLİDİR.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endParaRPr lang="tr-TR" sz="2400" dirty="0" smtClean="0">
              <a:latin typeface="Arial Black" pitchFamily="34" charset="0"/>
            </a:endParaRPr>
          </a:p>
        </p:txBody>
      </p:sp>
      <p:sp>
        <p:nvSpPr>
          <p:cNvPr id="4" name="3 Oval"/>
          <p:cNvSpPr/>
          <p:nvPr/>
        </p:nvSpPr>
        <p:spPr>
          <a:xfrm>
            <a:off x="857224" y="785794"/>
            <a:ext cx="7500990" cy="585791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42910" y="357166"/>
            <a:ext cx="7929618" cy="62865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4286248" y="214290"/>
            <a:ext cx="642942" cy="57150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4429124" y="6286520"/>
            <a:ext cx="414334" cy="414334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0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85720" y="357166"/>
            <a:ext cx="8572560" cy="628654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142844" y="3143248"/>
            <a:ext cx="8715436" cy="3143272"/>
          </a:xfrm>
          <a:prstGeom prst="ellipse">
            <a:avLst/>
          </a:prstGeom>
          <a:noFill/>
          <a:ln w="28575"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Oval"/>
          <p:cNvSpPr/>
          <p:nvPr/>
        </p:nvSpPr>
        <p:spPr>
          <a:xfrm>
            <a:off x="4214810" y="357166"/>
            <a:ext cx="571504" cy="485772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4643438" y="500042"/>
            <a:ext cx="357190" cy="35719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3857620" y="785794"/>
            <a:ext cx="500066" cy="4286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4286248" y="6215082"/>
            <a:ext cx="500066" cy="42862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357158" y="1285860"/>
            <a:ext cx="83582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4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tr-TR" sz="2000" dirty="0" smtClean="0">
                <a:solidFill>
                  <a:schemeClr val="bg1">
                    <a:lumMod val="95000"/>
                  </a:schemeClr>
                </a:solidFill>
                <a:latin typeface="Arial Black" pitchFamily="34" charset="0"/>
              </a:rPr>
              <a:t>ÖĞRENME GÜÇLÜĞÜNÜN ERKEN FARK EDİLMESİNDE, </a:t>
            </a:r>
          </a:p>
          <a:p>
            <a:pPr algn="ctr"/>
            <a:r>
              <a:rPr lang="tr-TR" sz="2400" dirty="0" smtClean="0">
                <a:solidFill>
                  <a:srgbClr val="FFC000"/>
                </a:solidFill>
                <a:latin typeface="Arial Black" pitchFamily="34" charset="0"/>
              </a:rPr>
              <a:t>Öğretmenin gözlemleri ve </a:t>
            </a:r>
          </a:p>
          <a:p>
            <a:pPr algn="ctr"/>
            <a:r>
              <a:rPr lang="tr-TR" sz="2400" dirty="0" smtClean="0">
                <a:solidFill>
                  <a:srgbClr val="FFC000"/>
                </a:solidFill>
                <a:latin typeface="Arial Black" pitchFamily="34" charset="0"/>
              </a:rPr>
              <a:t>Değerlendirmeleri  büyük önem taşır</a:t>
            </a:r>
            <a:r>
              <a:rPr lang="tr-TR" sz="2400" dirty="0" smtClean="0">
                <a:solidFill>
                  <a:schemeClr val="bg1"/>
                </a:solidFill>
                <a:latin typeface="Arial Black" pitchFamily="34" charset="0"/>
              </a:rPr>
              <a:t>. </a:t>
            </a:r>
          </a:p>
          <a:p>
            <a:pPr algn="ctr"/>
            <a:endParaRPr lang="tr-T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tr-TR" sz="2400" dirty="0" smtClean="0">
              <a:solidFill>
                <a:srgbClr val="FF5D5D"/>
              </a:solidFill>
              <a:latin typeface="Arial Black" pitchFamily="34" charset="0"/>
            </a:endParaRPr>
          </a:p>
          <a:p>
            <a:pPr algn="ctr"/>
            <a:r>
              <a:rPr lang="tr-TR" sz="2200" dirty="0" smtClean="0">
                <a:solidFill>
                  <a:srgbClr val="FF5D5D"/>
                </a:solidFill>
                <a:latin typeface="Arial Black" pitchFamily="34" charset="0"/>
              </a:rPr>
              <a:t>BU NEDENLE ÖĞRETMEN, 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Akademik performansı düşük çocukları 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Risk altında olan çocuklar olarak kabul etmeli ve </a:t>
            </a:r>
          </a:p>
          <a:p>
            <a:pPr algn="ctr"/>
            <a:endParaRPr lang="tr-T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200" dirty="0" smtClean="0">
                <a:solidFill>
                  <a:srgbClr val="FFC000"/>
                </a:solidFill>
                <a:latin typeface="Arial Black" pitchFamily="34" charset="0"/>
              </a:rPr>
              <a:t>GEREKLİ TEDBİRLERİ ALARAK, </a:t>
            </a:r>
          </a:p>
          <a:p>
            <a:pPr algn="ctr"/>
            <a:r>
              <a:rPr lang="tr-TR" sz="2200" dirty="0" smtClean="0">
                <a:solidFill>
                  <a:srgbClr val="FFC000"/>
                </a:solidFill>
                <a:latin typeface="Arial Black" pitchFamily="34" charset="0"/>
              </a:rPr>
              <a:t>ONLARI  DERSLERDE  </a:t>
            </a:r>
          </a:p>
          <a:p>
            <a:pPr algn="ctr"/>
            <a:r>
              <a:rPr lang="tr-TR" sz="2200" dirty="0" smtClean="0">
                <a:solidFill>
                  <a:srgbClr val="FFC000"/>
                </a:solidFill>
                <a:latin typeface="Arial Black" pitchFamily="34" charset="0"/>
              </a:rPr>
              <a:t>DESTEKLEMELİDİR.</a:t>
            </a:r>
            <a:endParaRPr lang="tr-TR" sz="22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108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214282" y="214290"/>
            <a:ext cx="8786874" cy="6357982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285720" y="642918"/>
            <a:ext cx="8643998" cy="5416868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rgbClr val="FFFF00"/>
                </a:solidFill>
                <a:latin typeface="Arial Black" pitchFamily="34" charset="0"/>
              </a:rPr>
              <a:t>BU DESTEKLER ;</a:t>
            </a:r>
          </a:p>
          <a:p>
            <a:pPr algn="ctr"/>
            <a:endParaRPr lang="tr-T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Dersin programının, 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Kullanılan materyallerin ve yöntemlerin, 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Yeterli ve etkili olup olmadığını kontrol etmeyi </a:t>
            </a:r>
          </a:p>
          <a:p>
            <a:pPr algn="ctr"/>
            <a:r>
              <a:rPr lang="tr-TR" sz="2200" dirty="0" smtClean="0">
                <a:solidFill>
                  <a:srgbClr val="FFFF00"/>
                </a:solidFill>
                <a:latin typeface="Arial Black" pitchFamily="34" charset="0"/>
              </a:rPr>
              <a:t>Ve </a:t>
            </a:r>
          </a:p>
          <a:p>
            <a:pPr algn="ctr"/>
            <a:r>
              <a:rPr lang="tr-TR" sz="2200" dirty="0" smtClean="0">
                <a:solidFill>
                  <a:srgbClr val="FFFF00"/>
                </a:solidFill>
                <a:latin typeface="Arial Black" pitchFamily="34" charset="0"/>
              </a:rPr>
              <a:t>Bu konuda gerekli değişiklikleri yapmayı İçermektedir.</a:t>
            </a:r>
            <a:r>
              <a:rPr lang="tr-TR" sz="22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endParaRPr lang="tr-TR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EĞER ÖĞRETMEN, 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Çocuğa sınıf içinde gerekli desteği sağladığı halde, Öğrencinin akademik performansında 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Bir ilerleme görmüyorsa,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tr-TR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ÖNCE REHBER ÖĞRETMENİ </a:t>
            </a:r>
            <a:r>
              <a:rPr lang="tr-TR" sz="2200" dirty="0" smtClean="0">
                <a:solidFill>
                  <a:srgbClr val="FFC000"/>
                </a:solidFill>
                <a:latin typeface="Arial Black" pitchFamily="34" charset="0"/>
              </a:rPr>
              <a:t>ve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OKUL YÖNETİMİNİ</a:t>
            </a:r>
          </a:p>
          <a:p>
            <a:pPr algn="ctr"/>
            <a:r>
              <a:rPr lang="tr-TR" sz="2200" dirty="0" smtClean="0">
                <a:solidFill>
                  <a:srgbClr val="FFC000"/>
                </a:solidFill>
                <a:latin typeface="Arial Black" pitchFamily="34" charset="0"/>
              </a:rPr>
              <a:t>bilgilendirmeli, sonra da </a:t>
            </a:r>
          </a:p>
          <a:p>
            <a:pPr algn="ctr"/>
            <a:r>
              <a:rPr lang="tr-TR" sz="2200" dirty="0" smtClean="0">
                <a:solidFill>
                  <a:srgbClr val="FFC000"/>
                </a:solidFill>
                <a:latin typeface="Arial Black" pitchFamily="34" charset="0"/>
              </a:rPr>
              <a:t>Aile ile iletişime geçmelidir.</a:t>
            </a:r>
            <a:endParaRPr lang="tr-TR" sz="22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4 Oval"/>
          <p:cNvSpPr/>
          <p:nvPr/>
        </p:nvSpPr>
        <p:spPr>
          <a:xfrm>
            <a:off x="2500298" y="285728"/>
            <a:ext cx="4143404" cy="1000132"/>
          </a:xfrm>
          <a:prstGeom prst="ellipse">
            <a:avLst/>
          </a:prstGeom>
          <a:noFill/>
          <a:ln w="38100"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5D5D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4282" y="3214686"/>
            <a:ext cx="8786874" cy="3000396"/>
          </a:xfrm>
          <a:prstGeom prst="rect">
            <a:avLst/>
          </a:prstGeom>
          <a:noFill/>
          <a:ln>
            <a:solidFill>
              <a:srgbClr val="FF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218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Oval"/>
          <p:cNvSpPr/>
          <p:nvPr/>
        </p:nvSpPr>
        <p:spPr>
          <a:xfrm>
            <a:off x="142844" y="214290"/>
            <a:ext cx="8858312" cy="635798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357158" y="785794"/>
            <a:ext cx="842968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tr-TR" sz="2400" dirty="0" smtClean="0">
                <a:solidFill>
                  <a:srgbClr val="FFC000"/>
                </a:solidFill>
                <a:latin typeface="Arial Black" pitchFamily="34" charset="0"/>
              </a:rPr>
              <a:t>Ailenin de görüş ve onayı alınarak.</a:t>
            </a:r>
          </a:p>
          <a:p>
            <a:pPr algn="ctr"/>
            <a:r>
              <a:rPr lang="tr-TR" sz="2400" dirty="0" smtClean="0">
                <a:solidFill>
                  <a:srgbClr val="FFC000"/>
                </a:solidFill>
                <a:latin typeface="Arial Black" pitchFamily="34" charset="0"/>
              </a:rPr>
              <a:t>Çocuk değerlendirilmek üzere RAM’a yönlendirilmelidir.</a:t>
            </a:r>
            <a:r>
              <a:rPr lang="tr-TR" sz="2400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endParaRPr lang="tr-TR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endParaRPr lang="tr-TR" sz="2000" dirty="0" smtClean="0">
              <a:solidFill>
                <a:srgbClr val="92D050"/>
              </a:solidFill>
              <a:latin typeface="Arial Black" pitchFamily="34" charset="0"/>
            </a:endParaRPr>
          </a:p>
          <a:p>
            <a:pPr algn="ctr"/>
            <a:r>
              <a:rPr lang="tr-TR" sz="2000" dirty="0" smtClean="0">
                <a:solidFill>
                  <a:srgbClr val="92D050"/>
                </a:solidFill>
                <a:latin typeface="Arial Black" pitchFamily="34" charset="0"/>
              </a:rPr>
              <a:t>BU SÜREÇTE ÖĞRETMENLER, </a:t>
            </a:r>
          </a:p>
          <a:p>
            <a:pPr algn="ctr"/>
            <a:r>
              <a:rPr lang="tr-TR" sz="2400" dirty="0" smtClean="0">
                <a:solidFill>
                  <a:srgbClr val="FF5D5D"/>
                </a:solidFill>
                <a:latin typeface="Arial Black" pitchFamily="34" charset="0"/>
              </a:rPr>
              <a:t>Çocuğun değerlendirme istek formunda </a:t>
            </a:r>
          </a:p>
          <a:p>
            <a:pPr algn="ctr"/>
            <a:r>
              <a:rPr lang="tr-TR" sz="2400" dirty="0" smtClean="0">
                <a:solidFill>
                  <a:srgbClr val="FF5D5D"/>
                </a:solidFill>
                <a:latin typeface="Arial Black" pitchFamily="34" charset="0"/>
              </a:rPr>
              <a:t>RAM tarafından istenilen gelişim alanlarını</a:t>
            </a:r>
          </a:p>
          <a:p>
            <a:pPr algn="ctr"/>
            <a:r>
              <a:rPr lang="tr-TR" sz="2400" dirty="0" smtClean="0">
                <a:solidFill>
                  <a:srgbClr val="FF5D5D"/>
                </a:solidFill>
                <a:latin typeface="Arial Black" pitchFamily="34" charset="0"/>
              </a:rPr>
              <a:t>Dikkatli bir şekilde doldurmalı ,</a:t>
            </a:r>
          </a:p>
          <a:p>
            <a:pPr algn="ctr"/>
            <a:r>
              <a:rPr lang="tr-TR" sz="24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tr-TR" sz="2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tr-TR" sz="2400" dirty="0" smtClean="0">
                <a:solidFill>
                  <a:srgbClr val="FFC000"/>
                </a:solidFill>
                <a:latin typeface="Arial Black" pitchFamily="34" charset="0"/>
              </a:rPr>
              <a:t>Değerlendirme sürecine katkı sağlayabilecek Kendi gözlem ve değerlendirmelerini içeren</a:t>
            </a:r>
          </a:p>
          <a:p>
            <a:pPr algn="ctr"/>
            <a:r>
              <a:rPr lang="tr-TR" sz="2400" dirty="0" smtClean="0">
                <a:solidFill>
                  <a:srgbClr val="FFC000"/>
                </a:solidFill>
                <a:latin typeface="Arial Black" pitchFamily="34" charset="0"/>
              </a:rPr>
              <a:t>Ayrıntılı bir rapor sunmalıdır</a:t>
            </a:r>
            <a:r>
              <a:rPr lang="tr-TR" sz="2400" dirty="0" smtClean="0">
                <a:solidFill>
                  <a:srgbClr val="FFC000"/>
                </a:solidFill>
              </a:rPr>
              <a:t>.</a:t>
            </a:r>
          </a:p>
          <a:p>
            <a:pPr algn="just"/>
            <a:endParaRPr lang="tr-TR" sz="2400" dirty="0">
              <a:latin typeface="Arial Black" pitchFamily="34" charset="0"/>
            </a:endParaRPr>
          </a:p>
        </p:txBody>
      </p:sp>
      <p:sp>
        <p:nvSpPr>
          <p:cNvPr id="5" name="4 Oval"/>
          <p:cNvSpPr/>
          <p:nvPr/>
        </p:nvSpPr>
        <p:spPr>
          <a:xfrm>
            <a:off x="285720" y="2571744"/>
            <a:ext cx="8643998" cy="207170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357158" y="4786322"/>
            <a:ext cx="8501122" cy="16430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57158" y="714356"/>
            <a:ext cx="8429684" cy="17859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203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285720" y="928670"/>
            <a:ext cx="8572560" cy="200026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285720" y="4786322"/>
            <a:ext cx="8572560" cy="19288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428596" y="214290"/>
            <a:ext cx="8215370" cy="650085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428596" y="500042"/>
            <a:ext cx="82868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200" dirty="0" smtClean="0">
                <a:solidFill>
                  <a:srgbClr val="FFFF00"/>
                </a:solidFill>
                <a:latin typeface="Arial Black" pitchFamily="34" charset="0"/>
              </a:rPr>
              <a:t>ÖĞRETMENLER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tr-T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ÖÖG tanısı almış öğrencileri için 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Mutlaka </a:t>
            </a:r>
            <a:r>
              <a:rPr lang="tr-TR" sz="2000" dirty="0" smtClean="0">
                <a:solidFill>
                  <a:srgbClr val="FF5D5D"/>
                </a:solidFill>
                <a:latin typeface="Arial Black" pitchFamily="34" charset="0"/>
              </a:rPr>
              <a:t>İŞLEVSEL BEP</a:t>
            </a:r>
            <a:r>
              <a:rPr lang="tr-TR" sz="2200" dirty="0" smtClean="0">
                <a:solidFill>
                  <a:srgbClr val="FF5D5D"/>
                </a:solidFill>
                <a:latin typeface="Arial Black" pitchFamily="34" charset="0"/>
              </a:rPr>
              <a:t> </a:t>
            </a:r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hazırlamalı,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Öğrencilerin 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Akademik ve sosyal gelişimlerini yakından takip etmelidirler.</a:t>
            </a:r>
            <a:r>
              <a:rPr lang="tr-TR" sz="2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tr-T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200" dirty="0" smtClean="0">
                <a:solidFill>
                  <a:srgbClr val="FFC000"/>
                </a:solidFill>
                <a:latin typeface="Arial Black" pitchFamily="34" charset="0"/>
              </a:rPr>
              <a:t>ÖÖG olan öğrencilerin,</a:t>
            </a:r>
          </a:p>
          <a:p>
            <a:pPr algn="ctr"/>
            <a:r>
              <a:rPr lang="tr-TR" sz="2200" dirty="0" smtClean="0">
                <a:solidFill>
                  <a:srgbClr val="FFC000"/>
                </a:solidFill>
                <a:latin typeface="Arial Black" pitchFamily="34" charset="0"/>
              </a:rPr>
              <a:t>Özellikle akademik beceriler konusunda bireysel veya küçük grup eğitimleri ile desteklenmesi gerektiğini bilmelidirler. </a:t>
            </a:r>
          </a:p>
          <a:p>
            <a:pPr algn="ctr"/>
            <a:endParaRPr lang="tr-T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Ayrıca ;</a:t>
            </a:r>
          </a:p>
          <a:p>
            <a:pPr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ÖÖG olan öğrencilerin başarılı oldukları beceriler Öne çıkarılarak başarıyı tatmaları sağlanmalı,  Öğrencilerin kendine güven ve motivasyonları artırılmalıdır</a:t>
            </a:r>
            <a:r>
              <a:rPr lang="tr-TR" sz="2200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6 Oval"/>
          <p:cNvSpPr/>
          <p:nvPr/>
        </p:nvSpPr>
        <p:spPr>
          <a:xfrm>
            <a:off x="285720" y="3000372"/>
            <a:ext cx="8643998" cy="178595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203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928670"/>
            <a:ext cx="87154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Süreç içinde eğer,…</a:t>
            </a:r>
          </a:p>
          <a:p>
            <a:pPr lvl="1" algn="ctr"/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 Öğrenci destek eğitim almakta ise</a:t>
            </a:r>
            <a:r>
              <a:rPr lang="tr-TR" sz="2200" dirty="0" smtClean="0">
                <a:solidFill>
                  <a:srgbClr val="FFFF00"/>
                </a:solidFill>
                <a:latin typeface="Arial Black" pitchFamily="34" charset="0"/>
              </a:rPr>
              <a:t>, </a:t>
            </a:r>
          </a:p>
          <a:p>
            <a:pPr lvl="1" algn="ctr"/>
            <a:r>
              <a:rPr lang="tr-TR" sz="2200" dirty="0" smtClean="0">
                <a:solidFill>
                  <a:srgbClr val="FFFF00"/>
                </a:solidFill>
                <a:latin typeface="Arial Black" pitchFamily="34" charset="0"/>
              </a:rPr>
              <a:t>Destek eğitim sağlayan öğretmen ile </a:t>
            </a:r>
          </a:p>
          <a:p>
            <a:pPr lvl="1" algn="ctr"/>
            <a:r>
              <a:rPr lang="tr-TR" sz="2200" dirty="0" smtClean="0">
                <a:solidFill>
                  <a:srgbClr val="FFFF00"/>
                </a:solidFill>
                <a:latin typeface="Arial Black" pitchFamily="34" charset="0"/>
              </a:rPr>
              <a:t>Sürekli İletişim halinde olmak </a:t>
            </a:r>
          </a:p>
          <a:p>
            <a:pPr lvl="1" algn="ctr"/>
            <a:r>
              <a:rPr lang="tr-TR" sz="2200" dirty="0" smtClean="0">
                <a:solidFill>
                  <a:srgbClr val="FF5D5D"/>
                </a:solidFill>
                <a:latin typeface="Arial Black" pitchFamily="34" charset="0"/>
              </a:rPr>
              <a:t>Öğrencinin akademik</a:t>
            </a:r>
          </a:p>
          <a:p>
            <a:pPr lvl="1" algn="ctr"/>
            <a:r>
              <a:rPr lang="tr-TR" sz="2200" dirty="0" smtClean="0">
                <a:solidFill>
                  <a:srgbClr val="FF5D5D"/>
                </a:solidFill>
                <a:latin typeface="Arial Black" pitchFamily="34" charset="0"/>
              </a:rPr>
              <a:t>Gelişimi için çok önemlidir</a:t>
            </a:r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</a:p>
          <a:p>
            <a:pPr lvl="1" algn="ctr"/>
            <a:endParaRPr lang="tr-T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1" algn="ctr"/>
            <a:endParaRPr lang="tr-T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1" algn="ctr"/>
            <a:endParaRPr lang="tr-TR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lvl="1" algn="ctr"/>
            <a:r>
              <a:rPr lang="tr-TR" sz="2200" dirty="0" smtClean="0">
                <a:solidFill>
                  <a:srgbClr val="92D050"/>
                </a:solidFill>
                <a:latin typeface="Arial Black" pitchFamily="34" charset="0"/>
              </a:rPr>
              <a:t>Bunun yanı sıra öğretmenler,</a:t>
            </a:r>
            <a:r>
              <a:rPr lang="tr-TR" sz="22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lvl="1" algn="ctr"/>
            <a:r>
              <a:rPr lang="tr-TR" sz="2200" dirty="0" smtClean="0">
                <a:solidFill>
                  <a:srgbClr val="FFC000"/>
                </a:solidFill>
                <a:latin typeface="Arial Black" pitchFamily="34" charset="0"/>
              </a:rPr>
              <a:t>Aileler ile iletişimi sürdürmeli ve aileleri, </a:t>
            </a:r>
          </a:p>
          <a:p>
            <a:pPr lvl="1" algn="ctr"/>
            <a:r>
              <a:rPr lang="tr-TR" sz="2200" dirty="0" smtClean="0">
                <a:solidFill>
                  <a:srgbClr val="FFC000"/>
                </a:solidFill>
                <a:latin typeface="Arial Black" pitchFamily="34" charset="0"/>
              </a:rPr>
              <a:t>Öğrencilerin eğitim sürecine, </a:t>
            </a:r>
          </a:p>
          <a:p>
            <a:pPr lvl="1" algn="ctr"/>
            <a:r>
              <a:rPr lang="tr-TR" sz="2200" dirty="0" smtClean="0">
                <a:solidFill>
                  <a:srgbClr val="FFC000"/>
                </a:solidFill>
                <a:latin typeface="Arial Black" pitchFamily="34" charset="0"/>
              </a:rPr>
              <a:t>Aktif katılımları konusunda yönlendirerek  Tavsiyelerde  bulunmalıdır.</a:t>
            </a:r>
          </a:p>
          <a:p>
            <a:pPr algn="ctr"/>
            <a:endParaRPr lang="tr-TR" sz="2400" dirty="0">
              <a:latin typeface="Arial Black" pitchFamily="34" charset="0"/>
            </a:endParaRPr>
          </a:p>
        </p:txBody>
      </p:sp>
      <p:sp>
        <p:nvSpPr>
          <p:cNvPr id="5" name="4 Oval"/>
          <p:cNvSpPr/>
          <p:nvPr/>
        </p:nvSpPr>
        <p:spPr>
          <a:xfrm>
            <a:off x="428596" y="357166"/>
            <a:ext cx="8215370" cy="60722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285720" y="3714752"/>
            <a:ext cx="8572560" cy="235745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85720" y="714356"/>
            <a:ext cx="8572560" cy="25717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4214810" y="6143644"/>
            <a:ext cx="642942" cy="50006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500034" y="3286124"/>
            <a:ext cx="642942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7929586" y="3286124"/>
            <a:ext cx="642942" cy="4286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4214810" y="214290"/>
            <a:ext cx="642942" cy="50006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1214414" y="3500438"/>
            <a:ext cx="6643734" cy="71438"/>
          </a:xfrm>
          <a:prstGeom prst="ellipse">
            <a:avLst/>
          </a:prstGeom>
          <a:solidFill>
            <a:srgbClr val="FF4343"/>
          </a:solidFill>
          <a:ln>
            <a:solidFill>
              <a:srgbClr val="FF43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593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tr-TR" sz="2000" b="1" dirty="0" smtClean="0">
              <a:latin typeface="Arial Black" pitchFamily="34" charset="0"/>
            </a:endParaRPr>
          </a:p>
          <a:p>
            <a:pPr algn="ctr">
              <a:defRPr/>
            </a:pPr>
            <a:endParaRPr lang="tr-TR" sz="2000" b="1" dirty="0" smtClean="0">
              <a:latin typeface="Arial Black" pitchFamily="34" charset="0"/>
            </a:endParaRPr>
          </a:p>
          <a:p>
            <a:pPr algn="ctr">
              <a:defRPr/>
            </a:pPr>
            <a:endParaRPr lang="tr-TR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 Black" pitchFamily="34" charset="0"/>
              </a:rPr>
              <a:t>AİLELERE TAVSİYELER</a:t>
            </a:r>
            <a:endParaRPr lang="tr-TR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grpSp>
        <p:nvGrpSpPr>
          <p:cNvPr id="3" name="2 Grup"/>
          <p:cNvGrpSpPr/>
          <p:nvPr/>
        </p:nvGrpSpPr>
        <p:grpSpPr>
          <a:xfrm>
            <a:off x="285720" y="1785926"/>
            <a:ext cx="2976160" cy="1643074"/>
            <a:chOff x="10176" y="-50668"/>
            <a:chExt cx="2404656" cy="12395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3 Dikdörtgen"/>
            <p:cNvSpPr/>
            <p:nvPr/>
          </p:nvSpPr>
          <p:spPr>
            <a:xfrm>
              <a:off x="10176" y="-50668"/>
              <a:ext cx="2404656" cy="123950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Dikdörtgen"/>
            <p:cNvSpPr/>
            <p:nvPr/>
          </p:nvSpPr>
          <p:spPr>
            <a:xfrm>
              <a:off x="81614" y="3224"/>
              <a:ext cx="2333218" cy="11856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i="0" kern="1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MÜCADELEYİ </a:t>
              </a:r>
              <a:endParaRPr lang="tr-TR" sz="1800" i="0" kern="1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i="0" kern="1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KABULLENİN</a:t>
              </a:r>
              <a:endParaRPr lang="tr-TR" sz="1800" i="0" kern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5 Grup"/>
          <p:cNvGrpSpPr/>
          <p:nvPr/>
        </p:nvGrpSpPr>
        <p:grpSpPr>
          <a:xfrm>
            <a:off x="3357554" y="1714488"/>
            <a:ext cx="2428892" cy="1571636"/>
            <a:chOff x="2398121" y="3224"/>
            <a:chExt cx="2428892" cy="11856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6 Dikdörtgen"/>
            <p:cNvSpPr/>
            <p:nvPr/>
          </p:nvSpPr>
          <p:spPr>
            <a:xfrm>
              <a:off x="2398121" y="164899"/>
              <a:ext cx="2428892" cy="862266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Dikdörtgen"/>
            <p:cNvSpPr/>
            <p:nvPr/>
          </p:nvSpPr>
          <p:spPr>
            <a:xfrm>
              <a:off x="2612435" y="3224"/>
              <a:ext cx="1976028" cy="11856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i="0" kern="1200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USTALAŞMASINI SAĞLAYIN</a:t>
              </a:r>
              <a:endParaRPr lang="tr-TR" sz="1800" i="0" kern="1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8 Grup"/>
          <p:cNvGrpSpPr/>
          <p:nvPr/>
        </p:nvGrpSpPr>
        <p:grpSpPr>
          <a:xfrm>
            <a:off x="5857884" y="1785926"/>
            <a:ext cx="3286115" cy="1714512"/>
            <a:chOff x="4604248" y="-104560"/>
            <a:chExt cx="2539271" cy="12934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Dikdörtgen"/>
            <p:cNvSpPr/>
            <p:nvPr/>
          </p:nvSpPr>
          <p:spPr>
            <a:xfrm>
              <a:off x="4604249" y="-104560"/>
              <a:ext cx="2373690" cy="123950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10 Dikdörtgen"/>
            <p:cNvSpPr/>
            <p:nvPr/>
          </p:nvSpPr>
          <p:spPr>
            <a:xfrm>
              <a:off x="4604248" y="3224"/>
              <a:ext cx="2539271" cy="11856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smtClean="0">
                  <a:solidFill>
                    <a:srgbClr val="FFFF00"/>
                  </a:solidFill>
                </a:rPr>
                <a:t>NOTUN </a:t>
              </a:r>
              <a:endParaRPr lang="tr-TR" sz="2000" i="0" kern="1200" dirty="0" smtClean="0">
                <a:solidFill>
                  <a:srgbClr val="FFFF00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smtClean="0">
                  <a:solidFill>
                    <a:srgbClr val="FFFF00"/>
                  </a:solidFill>
                </a:rPr>
                <a:t>DAHA İLERİSİNİ </a:t>
              </a:r>
              <a:endParaRPr lang="tr-TR" sz="2000" i="0" kern="1200" dirty="0" smtClean="0">
                <a:solidFill>
                  <a:srgbClr val="FFFF00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smtClean="0">
                  <a:solidFill>
                    <a:srgbClr val="FFFF00"/>
                  </a:solidFill>
                </a:rPr>
                <a:t>GÖRMEYE ÇALI</a:t>
              </a:r>
              <a:r>
                <a:rPr lang="en-US" sz="1800" i="0" kern="1200" dirty="0" smtClean="0">
                  <a:solidFill>
                    <a:srgbClr val="FFFF00"/>
                  </a:solidFill>
                </a:rPr>
                <a:t>ŞIN</a:t>
              </a:r>
              <a:endParaRPr lang="tr-TR" sz="1800" i="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2" name="11 Grup"/>
          <p:cNvGrpSpPr/>
          <p:nvPr/>
        </p:nvGrpSpPr>
        <p:grpSpPr>
          <a:xfrm>
            <a:off x="285720" y="3500438"/>
            <a:ext cx="2976160" cy="2214578"/>
            <a:chOff x="10176" y="1386444"/>
            <a:chExt cx="2404656" cy="11856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12 Dikdörtgen"/>
            <p:cNvSpPr/>
            <p:nvPr/>
          </p:nvSpPr>
          <p:spPr>
            <a:xfrm>
              <a:off x="10176" y="1386444"/>
              <a:ext cx="2404656" cy="1185616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Dikdörtgen"/>
            <p:cNvSpPr/>
            <p:nvPr/>
          </p:nvSpPr>
          <p:spPr>
            <a:xfrm>
              <a:off x="10176" y="1386444"/>
              <a:ext cx="2404656" cy="11856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smtClean="0">
                  <a:solidFill>
                    <a:srgbClr val="FFFF00"/>
                  </a:solidFill>
                </a:rPr>
                <a:t>DERS KİTABINI </a:t>
              </a:r>
              <a:endParaRPr lang="tr-TR" sz="2000" i="0" kern="1200" dirty="0" smtClean="0">
                <a:solidFill>
                  <a:srgbClr val="FFFF00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smtClean="0">
                  <a:solidFill>
                    <a:srgbClr val="FFFF00"/>
                  </a:solidFill>
                </a:rPr>
                <a:t>KEŞFEDİ</a:t>
              </a:r>
              <a:r>
                <a:rPr lang="en-US" sz="1800" i="0" kern="1200" dirty="0" smtClean="0">
                  <a:solidFill>
                    <a:srgbClr val="FFFF00"/>
                  </a:solidFill>
                </a:rPr>
                <a:t>N</a:t>
              </a:r>
              <a:endParaRPr lang="tr-TR" sz="1800" i="0" kern="12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14 Grup"/>
          <p:cNvGrpSpPr/>
          <p:nvPr/>
        </p:nvGrpSpPr>
        <p:grpSpPr>
          <a:xfrm>
            <a:off x="3357554" y="3143248"/>
            <a:ext cx="2428892" cy="2214578"/>
            <a:chOff x="2287162" y="1156187"/>
            <a:chExt cx="3686426" cy="17844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Dikdörtgen"/>
            <p:cNvSpPr/>
            <p:nvPr/>
          </p:nvSpPr>
          <p:spPr>
            <a:xfrm>
              <a:off x="2287162" y="1156187"/>
              <a:ext cx="3686426" cy="1784488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Dikdörtgen"/>
            <p:cNvSpPr/>
            <p:nvPr/>
          </p:nvSpPr>
          <p:spPr>
            <a:xfrm>
              <a:off x="2287164" y="1386444"/>
              <a:ext cx="3578000" cy="11856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dirty="0" smtClean="0"/>
                <a:t>         </a:t>
              </a:r>
              <a:r>
                <a:rPr lang="en-US" sz="2000" i="0" kern="1200" dirty="0" smtClean="0">
                  <a:solidFill>
                    <a:srgbClr val="FFFF00"/>
                  </a:solidFill>
                </a:rPr>
                <a:t>ÇEVRELERİNDEKİ </a:t>
              </a:r>
              <a:r>
                <a:rPr lang="tr-TR" sz="2000" i="0" kern="1200" dirty="0" smtClean="0">
                  <a:solidFill>
                    <a:srgbClr val="FFFF00"/>
                  </a:solidFill>
                </a:rPr>
                <a:t>            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dirty="0" smtClean="0">
                  <a:solidFill>
                    <a:srgbClr val="FFFF00"/>
                  </a:solidFill>
                </a:rPr>
                <a:t>M</a:t>
              </a:r>
              <a:r>
                <a:rPr lang="en-US" sz="2000" i="0" kern="1200" dirty="0" smtClean="0">
                  <a:solidFill>
                    <a:srgbClr val="FFFF00"/>
                  </a:solidFill>
                </a:rPr>
                <a:t>ATEMATİĞİ </a:t>
              </a:r>
              <a:r>
                <a:rPr lang="tr-TR" sz="2000" i="0" kern="1200" dirty="0" smtClean="0">
                  <a:solidFill>
                    <a:srgbClr val="FFFF00"/>
                  </a:solidFill>
                </a:rPr>
                <a:t> 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dirty="0" smtClean="0">
                  <a:solidFill>
                    <a:srgbClr val="FFFF00"/>
                  </a:solidFill>
                </a:rPr>
                <a:t>G</a:t>
              </a:r>
              <a:r>
                <a:rPr lang="en-US" sz="2000" i="0" kern="1200" dirty="0" smtClean="0">
                  <a:solidFill>
                    <a:srgbClr val="FFFF00"/>
                  </a:solidFill>
                </a:rPr>
                <a:t>ÖRMELERİ İÇİN </a:t>
              </a:r>
              <a:r>
                <a:rPr lang="tr-TR" sz="2000" i="0" kern="1200" dirty="0" smtClean="0">
                  <a:solidFill>
                    <a:srgbClr val="FFFF00"/>
                  </a:solidFill>
                </a:rPr>
                <a:t>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dirty="0" smtClean="0">
                  <a:solidFill>
                    <a:srgbClr val="FFFF00"/>
                  </a:solidFill>
                </a:rPr>
                <a:t>  Y</a:t>
              </a:r>
              <a:r>
                <a:rPr lang="en-US" sz="2000" i="0" kern="1200" dirty="0" smtClean="0">
                  <a:solidFill>
                    <a:srgbClr val="FFFF00"/>
                  </a:solidFill>
                </a:rPr>
                <a:t>ARDIM EDİ</a:t>
              </a:r>
              <a:r>
                <a:rPr lang="en-US" sz="2000" i="0" kern="1200" dirty="0" smtClean="0"/>
                <a:t>N</a:t>
              </a:r>
              <a:endParaRPr lang="tr-TR" sz="2000" i="0" kern="1200" dirty="0"/>
            </a:p>
          </p:txBody>
        </p:sp>
      </p:grpSp>
      <p:grpSp>
        <p:nvGrpSpPr>
          <p:cNvPr id="18" name="17 Grup"/>
          <p:cNvGrpSpPr/>
          <p:nvPr/>
        </p:nvGrpSpPr>
        <p:grpSpPr>
          <a:xfrm>
            <a:off x="5857884" y="3571877"/>
            <a:ext cx="3143272" cy="2214576"/>
            <a:chOff x="4786066" y="1386444"/>
            <a:chExt cx="2428892" cy="167064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18 Dikdörtgen"/>
            <p:cNvSpPr/>
            <p:nvPr/>
          </p:nvSpPr>
          <p:spPr>
            <a:xfrm>
              <a:off x="4786066" y="1386444"/>
              <a:ext cx="2428892" cy="167064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9 Dikdörtgen"/>
            <p:cNvSpPr/>
            <p:nvPr/>
          </p:nvSpPr>
          <p:spPr>
            <a:xfrm>
              <a:off x="4786066" y="1386444"/>
              <a:ext cx="2428892" cy="11856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i="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i="0" kern="1200" dirty="0" smtClean="0"/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smtClean="0">
                  <a:solidFill>
                    <a:srgbClr val="FFFF00"/>
                  </a:solidFill>
                </a:rPr>
                <a:t>ÇALIŞMASI İÇİN</a:t>
              </a:r>
              <a:endParaRPr lang="tr-TR" sz="2000" i="0" kern="1200" dirty="0" smtClean="0">
                <a:solidFill>
                  <a:srgbClr val="FFFF00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smtClean="0">
                  <a:solidFill>
                    <a:srgbClr val="FFFF00"/>
                  </a:solidFill>
                </a:rPr>
                <a:t> UYGUN BİR YER VE ÇEŞİTLİ </a:t>
              </a:r>
              <a:endParaRPr lang="tr-TR" sz="2000" i="0" kern="1200" dirty="0" smtClean="0">
                <a:solidFill>
                  <a:srgbClr val="FFFF00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smtClean="0">
                  <a:solidFill>
                    <a:srgbClr val="FFFF00"/>
                  </a:solidFill>
                </a:rPr>
                <a:t>KAYNAKLAR </a:t>
              </a:r>
              <a:endParaRPr lang="tr-TR" sz="2000" i="0" kern="1200" dirty="0" smtClean="0">
                <a:solidFill>
                  <a:srgbClr val="FFFF00"/>
                </a:solidFill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i="0" kern="1200" dirty="0" smtClean="0">
                  <a:solidFill>
                    <a:srgbClr val="FFFF00"/>
                  </a:solidFill>
                </a:rPr>
                <a:t>SAĞLAYI</a:t>
              </a:r>
              <a:r>
                <a:rPr lang="en-US" sz="1800" i="0" kern="1200" dirty="0" smtClean="0">
                  <a:solidFill>
                    <a:srgbClr val="FFFF00"/>
                  </a:solidFill>
                </a:rPr>
                <a:t>N</a:t>
              </a:r>
              <a:endParaRPr lang="tr-TR" sz="1800" i="0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5" name="24 Oval"/>
          <p:cNvSpPr/>
          <p:nvPr/>
        </p:nvSpPr>
        <p:spPr>
          <a:xfrm>
            <a:off x="1142976" y="642918"/>
            <a:ext cx="6929486" cy="1143008"/>
          </a:xfrm>
          <a:prstGeom prst="ellipse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1" name="20 Grup"/>
          <p:cNvGrpSpPr/>
          <p:nvPr/>
        </p:nvGrpSpPr>
        <p:grpSpPr>
          <a:xfrm>
            <a:off x="2928926" y="5072050"/>
            <a:ext cx="3214709" cy="1785950"/>
            <a:chOff x="2737260" y="2769664"/>
            <a:chExt cx="1872377" cy="118561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21 Dikdörtgen"/>
            <p:cNvSpPr/>
            <p:nvPr/>
          </p:nvSpPr>
          <p:spPr>
            <a:xfrm>
              <a:off x="2737260" y="3054228"/>
              <a:ext cx="1851203" cy="71137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Dikdörtgen"/>
            <p:cNvSpPr/>
            <p:nvPr/>
          </p:nvSpPr>
          <p:spPr>
            <a:xfrm>
              <a:off x="2737260" y="2769664"/>
              <a:ext cx="1872377" cy="11856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400" i="0" kern="1200" dirty="0" smtClean="0">
                  <a:solidFill>
                    <a:srgbClr val="FFFF00"/>
                  </a:solidFill>
                </a:rPr>
                <a:t>SABIRLI OLUN</a:t>
              </a:r>
              <a:endParaRPr lang="tr-TR" sz="2400" i="0" kern="12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 spd="slow" advClick="0" advTm="592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http://i.dr.com.tr/cache/600x600-0/originals/000000028874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4000528" cy="5643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.dr.com.tr/cache/600x600-0/originals/0000000569675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214422"/>
            <a:ext cx="3786214" cy="5643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Oval"/>
          <p:cNvSpPr/>
          <p:nvPr/>
        </p:nvSpPr>
        <p:spPr>
          <a:xfrm>
            <a:off x="785786" y="285728"/>
            <a:ext cx="7929618" cy="64294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1600" dirty="0" smtClean="0">
                <a:solidFill>
                  <a:srgbClr val="002060"/>
                </a:solidFill>
                <a:latin typeface="Arial Black" pitchFamily="34" charset="0"/>
              </a:rPr>
              <a:t>      </a:t>
            </a:r>
            <a:r>
              <a:rPr lang="tr-TR" sz="1700" dirty="0" smtClean="0">
                <a:solidFill>
                  <a:srgbClr val="002060"/>
                </a:solidFill>
                <a:latin typeface="Arial Black" pitchFamily="34" charset="0"/>
              </a:rPr>
              <a:t>FAYDALI   KAYNAKLAR  VE   ÖNERİLER</a:t>
            </a:r>
            <a:endParaRPr lang="tr-TR" sz="17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4786314" y="1071546"/>
            <a:ext cx="3929090" cy="5786454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357158" y="1071546"/>
            <a:ext cx="4143404" cy="5786454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6911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http://static.arkadas.com.tr/ProductImages/Normal/9786055082086_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42918"/>
            <a:ext cx="4071966" cy="564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.dr.com.tr/cache/600x600-0/originals/000000054209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42918"/>
            <a:ext cx="4143404" cy="5643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Dikdörtgen"/>
          <p:cNvSpPr/>
          <p:nvPr/>
        </p:nvSpPr>
        <p:spPr>
          <a:xfrm>
            <a:off x="4572000" y="0"/>
            <a:ext cx="428628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285720" y="0"/>
            <a:ext cx="4214842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5710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4" descr="https://www.nobelkitap.com/nblurun/nobelkitap_com_471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14290"/>
            <a:ext cx="5072098" cy="6429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2000232" y="0"/>
            <a:ext cx="5214974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41137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2714612" y="357166"/>
            <a:ext cx="3786214" cy="85725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428596" y="214290"/>
            <a:ext cx="8358246" cy="250033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571472" y="214290"/>
            <a:ext cx="8072494" cy="5715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Yuvarlatılmış Dikdörtgen"/>
          <p:cNvSpPr/>
          <p:nvPr/>
        </p:nvSpPr>
        <p:spPr>
          <a:xfrm>
            <a:off x="428596" y="4500570"/>
            <a:ext cx="8358246" cy="642942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4572000" y="5929330"/>
            <a:ext cx="4143404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428596" y="5929330"/>
            <a:ext cx="3857652" cy="7143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2786050" y="5143512"/>
            <a:ext cx="3500462" cy="785818"/>
          </a:xfrm>
          <a:prstGeom prst="ellipse">
            <a:avLst/>
          </a:prstGeom>
          <a:noFill/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0" y="1"/>
            <a:ext cx="9144000" cy="69557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endParaRPr lang="tr-TR" b="1" dirty="0" smtClean="0"/>
          </a:p>
          <a:p>
            <a:r>
              <a:rPr lang="tr-TR" b="1" dirty="0" smtClean="0">
                <a:solidFill>
                  <a:schemeClr val="bg1"/>
                </a:solidFill>
              </a:rPr>
              <a:t>                                                                         </a:t>
            </a:r>
          </a:p>
          <a:p>
            <a:r>
              <a:rPr lang="tr-TR" b="1" dirty="0" smtClean="0">
                <a:solidFill>
                  <a:schemeClr val="bg1"/>
                </a:solidFill>
              </a:rPr>
              <a:t>                                                                           ÖÖG</a:t>
            </a:r>
          </a:p>
          <a:p>
            <a:r>
              <a:rPr lang="tr-TR" sz="2000" b="1" dirty="0" smtClean="0">
                <a:solidFill>
                  <a:srgbClr val="FFC000"/>
                </a:solidFill>
                <a:latin typeface="Arial Black" pitchFamily="34" charset="0"/>
              </a:rPr>
              <a:t>                                   DSM 5’E GÖRE NEDİR?</a:t>
            </a:r>
          </a:p>
          <a:p>
            <a:pPr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  </a:t>
            </a:r>
          </a:p>
          <a:p>
            <a:pPr algn="ctr"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Zihinsel Bozuklukların </a:t>
            </a:r>
          </a:p>
          <a:p>
            <a:pPr algn="ctr"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Tanısal ve Sayımsal El Kitabıdır. </a:t>
            </a:r>
          </a:p>
          <a:p>
            <a:pPr algn="ctr">
              <a:buNone/>
            </a:pPr>
            <a:r>
              <a:rPr lang="tr-TR" sz="2000" dirty="0" smtClean="0">
                <a:latin typeface="Arial Black" pitchFamily="34" charset="0"/>
              </a:rPr>
              <a:t>  </a:t>
            </a: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DSM 5</a:t>
            </a:r>
          </a:p>
          <a:p>
            <a:pPr algn="ctr">
              <a:buNone/>
            </a:pP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(</a:t>
            </a:r>
            <a:r>
              <a:rPr lang="tr-TR" sz="2000" dirty="0" err="1" smtClean="0">
                <a:solidFill>
                  <a:srgbClr val="00A4DE"/>
                </a:solidFill>
                <a:latin typeface="Arial Black" pitchFamily="34" charset="0"/>
              </a:rPr>
              <a:t>Diagnostic</a:t>
            </a: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 </a:t>
            </a:r>
            <a:r>
              <a:rPr lang="tr-TR" sz="2000" dirty="0" err="1" smtClean="0">
                <a:solidFill>
                  <a:srgbClr val="00A4DE"/>
                </a:solidFill>
                <a:latin typeface="Arial Black" pitchFamily="34" charset="0"/>
              </a:rPr>
              <a:t>and</a:t>
            </a: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 </a:t>
            </a:r>
            <a:r>
              <a:rPr lang="tr-TR" sz="2000" dirty="0" err="1" smtClean="0">
                <a:solidFill>
                  <a:srgbClr val="00A4DE"/>
                </a:solidFill>
                <a:latin typeface="Arial Black" pitchFamily="34" charset="0"/>
              </a:rPr>
              <a:t>Statistical</a:t>
            </a: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 </a:t>
            </a:r>
            <a:r>
              <a:rPr lang="tr-TR" sz="2000" dirty="0" err="1" smtClean="0">
                <a:solidFill>
                  <a:srgbClr val="00A4DE"/>
                </a:solidFill>
                <a:latin typeface="Arial Black" pitchFamily="34" charset="0"/>
              </a:rPr>
              <a:t>Manual</a:t>
            </a: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 of </a:t>
            </a:r>
            <a:r>
              <a:rPr lang="tr-TR" sz="2000" dirty="0" err="1" smtClean="0">
                <a:solidFill>
                  <a:srgbClr val="00A4DE"/>
                </a:solidFill>
                <a:latin typeface="Arial Black" pitchFamily="34" charset="0"/>
              </a:rPr>
              <a:t>Mental</a:t>
            </a: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  </a:t>
            </a:r>
            <a:r>
              <a:rPr lang="tr-TR" sz="2000" dirty="0" err="1" smtClean="0">
                <a:solidFill>
                  <a:srgbClr val="00A4DE"/>
                </a:solidFill>
                <a:latin typeface="Arial Black" pitchFamily="34" charset="0"/>
              </a:rPr>
              <a:t>Disorders</a:t>
            </a: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)</a:t>
            </a:r>
          </a:p>
          <a:p>
            <a:pPr algn="ctr"/>
            <a:endParaRPr lang="tr-TR" sz="20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ÖZEL ÖĞRENME BOZUKLUĞU </a:t>
            </a:r>
          </a:p>
          <a:p>
            <a:pPr algn="ctr"/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Okul çağlarıyla başlayan </a:t>
            </a:r>
          </a:p>
          <a:p>
            <a:pPr algn="ctr"/>
            <a:r>
              <a:rPr lang="tr-TR" sz="2000" b="1" dirty="0" smtClean="0">
                <a:solidFill>
                  <a:schemeClr val="bg1"/>
                </a:solidFill>
                <a:latin typeface="Arial Black" pitchFamily="34" charset="0"/>
              </a:rPr>
              <a:t>okuma,yazılı anlatım 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ve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  <a:latin typeface="Arial Black" pitchFamily="34" charset="0"/>
              </a:rPr>
              <a:t>Matematik yetersizlikleriyle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kendini gösteren </a:t>
            </a:r>
          </a:p>
          <a:p>
            <a:pPr algn="ctr"/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gelişimsel bir bozukluktur. </a:t>
            </a:r>
          </a:p>
          <a:p>
            <a:pPr>
              <a:buNone/>
            </a:pPr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                                              DSM 5’te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                   3 özel öğrenme yetersizliğinden söz edilir:</a:t>
            </a:r>
          </a:p>
          <a:p>
            <a:r>
              <a:rPr lang="tr-TR" sz="2000" dirty="0" smtClean="0">
                <a:latin typeface="Arial Black" pitchFamily="34" charset="0"/>
              </a:rPr>
              <a:t>                               </a:t>
            </a:r>
          </a:p>
          <a:p>
            <a:r>
              <a:rPr lang="tr-TR" sz="2000" dirty="0" smtClean="0">
                <a:latin typeface="Arial Black" pitchFamily="34" charset="0"/>
              </a:rPr>
              <a:t>                                     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OKUMA YETERSİZLİĞİ,                    </a:t>
            </a:r>
          </a:p>
          <a:p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                                                          </a:t>
            </a:r>
          </a:p>
          <a:p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                                                            YAZILI ANLATIM YETERSİZLİĞİ,</a:t>
            </a:r>
          </a:p>
          <a:p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          MATEMATİK YETERSİZLİĞİ</a:t>
            </a:r>
            <a:endParaRPr lang="en-US" dirty="0" smtClean="0">
              <a:solidFill>
                <a:srgbClr val="FFC000"/>
              </a:solidFill>
              <a:latin typeface="Arial Black" pitchFamily="34" charset="0"/>
            </a:endParaRPr>
          </a:p>
          <a:p>
            <a:endParaRPr lang="tr-TR" dirty="0" smtClean="0"/>
          </a:p>
        </p:txBody>
      </p:sp>
    </p:spTree>
  </p:cSld>
  <p:clrMapOvr>
    <a:masterClrMapping/>
  </p:clrMapOvr>
  <p:transition spd="slow" advClick="0" advTm="811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86064"/>
            <a:ext cx="5214974" cy="6629084"/>
          </a:xfrm>
          <a:prstGeom prst="rect">
            <a:avLst/>
          </a:prstGeom>
        </p:spPr>
      </p:pic>
      <p:sp>
        <p:nvSpPr>
          <p:cNvPr id="4" name="3 Dikdörtgen"/>
          <p:cNvSpPr/>
          <p:nvPr/>
        </p:nvSpPr>
        <p:spPr>
          <a:xfrm>
            <a:off x="2143108" y="0"/>
            <a:ext cx="4929222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1928794" y="0"/>
            <a:ext cx="535785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41185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0"/>
            <a:ext cx="5214974" cy="6858000"/>
          </a:xfrm>
          <a:prstGeom prst="rect">
            <a:avLst/>
          </a:prstGeom>
        </p:spPr>
      </p:pic>
      <p:sp>
        <p:nvSpPr>
          <p:cNvPr id="5" name="4 Dikdörtgen"/>
          <p:cNvSpPr/>
          <p:nvPr/>
        </p:nvSpPr>
        <p:spPr>
          <a:xfrm>
            <a:off x="1928794" y="0"/>
            <a:ext cx="535785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2285984" y="0"/>
            <a:ext cx="464347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13244"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Picture 2" descr="http://www.direkhdizle.org/wp-content/uploads/2014/02/Taare-Zameen-P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500066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Dikdörtgen"/>
          <p:cNvSpPr/>
          <p:nvPr/>
        </p:nvSpPr>
        <p:spPr>
          <a:xfrm>
            <a:off x="1714480" y="0"/>
            <a:ext cx="535785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1571604" y="0"/>
            <a:ext cx="607223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1857356" y="0"/>
            <a:ext cx="5500726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1428728" y="0"/>
            <a:ext cx="6072230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 rot="18849837">
            <a:off x="2119472" y="1006695"/>
            <a:ext cx="4834447" cy="4796119"/>
          </a:xfrm>
          <a:prstGeom prst="rect">
            <a:avLst/>
          </a:prstGeom>
          <a:noFill/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000232" y="0"/>
            <a:ext cx="5214974" cy="685800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5400000">
            <a:off x="6893731" y="1035855"/>
            <a:ext cx="3286124" cy="12144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Düz Bağlayıcı"/>
          <p:cNvCxnSpPr/>
          <p:nvPr/>
        </p:nvCxnSpPr>
        <p:spPr>
          <a:xfrm rot="16200000" flipH="1">
            <a:off x="6786574" y="4500574"/>
            <a:ext cx="3500438" cy="1214414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Düz Bağlayıcı"/>
          <p:cNvCxnSpPr/>
          <p:nvPr/>
        </p:nvCxnSpPr>
        <p:spPr>
          <a:xfrm rot="16200000" flipH="1">
            <a:off x="-1143000" y="1143000"/>
            <a:ext cx="3428976" cy="1142976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Düz Bağlayıcı"/>
          <p:cNvCxnSpPr/>
          <p:nvPr/>
        </p:nvCxnSpPr>
        <p:spPr>
          <a:xfrm rot="5400000">
            <a:off x="-1107293" y="4607731"/>
            <a:ext cx="3357562" cy="1142976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836695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571472" y="214290"/>
            <a:ext cx="8001056" cy="18573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Oval"/>
          <p:cNvSpPr/>
          <p:nvPr/>
        </p:nvSpPr>
        <p:spPr>
          <a:xfrm>
            <a:off x="142844" y="285728"/>
            <a:ext cx="8858312" cy="62865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285720" y="4286256"/>
            <a:ext cx="8572560" cy="235745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286644" y="214290"/>
            <a:ext cx="1285884" cy="1857388"/>
          </a:xfrm>
          <a:prstGeom prst="rect">
            <a:avLst/>
          </a:prstGeom>
          <a:solidFill>
            <a:srgbClr val="7030A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>
            <a:off x="285720" y="4286256"/>
            <a:ext cx="1285884" cy="2357454"/>
          </a:xfrm>
          <a:prstGeom prst="rect">
            <a:avLst/>
          </a:prstGeom>
          <a:solidFill>
            <a:srgbClr val="7030A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7572396" y="4286256"/>
            <a:ext cx="1285884" cy="2357454"/>
          </a:xfrm>
          <a:prstGeom prst="rect">
            <a:avLst/>
          </a:prstGeom>
          <a:solidFill>
            <a:srgbClr val="7030A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>
            <a:off x="571472" y="214290"/>
            <a:ext cx="1285884" cy="1857388"/>
          </a:xfrm>
          <a:prstGeom prst="rect">
            <a:avLst/>
          </a:prstGeom>
          <a:solidFill>
            <a:srgbClr val="7030A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2000232" y="2143116"/>
            <a:ext cx="5143536" cy="2071702"/>
          </a:xfrm>
          <a:prstGeom prst="rect">
            <a:avLst/>
          </a:prstGeom>
          <a:solidFill>
            <a:srgbClr val="FFC00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Oval"/>
          <p:cNvSpPr/>
          <p:nvPr/>
        </p:nvSpPr>
        <p:spPr>
          <a:xfrm rot="19449603">
            <a:off x="7347926" y="2039119"/>
            <a:ext cx="1358028" cy="2279695"/>
          </a:xfrm>
          <a:prstGeom prst="ellipse">
            <a:avLst/>
          </a:prstGeom>
          <a:solidFill>
            <a:srgbClr val="700A0A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Oval"/>
          <p:cNvSpPr/>
          <p:nvPr/>
        </p:nvSpPr>
        <p:spPr>
          <a:xfrm rot="1978013">
            <a:off x="446804" y="2134799"/>
            <a:ext cx="1396202" cy="2159774"/>
          </a:xfrm>
          <a:prstGeom prst="ellipse">
            <a:avLst/>
          </a:prstGeom>
          <a:solidFill>
            <a:srgbClr val="700A0A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2 Dikdörtgen"/>
          <p:cNvSpPr/>
          <p:nvPr/>
        </p:nvSpPr>
        <p:spPr>
          <a:xfrm>
            <a:off x="0" y="0"/>
            <a:ext cx="91440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tr-TR" dirty="0" smtClean="0">
              <a:latin typeface="Arial Black" pitchFamily="34" charset="0"/>
            </a:endParaRPr>
          </a:p>
          <a:p>
            <a:pPr algn="ctr">
              <a:buNone/>
            </a:pPr>
            <a:endParaRPr lang="tr-TR" dirty="0" smtClean="0">
              <a:solidFill>
                <a:schemeClr val="bg2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OKUMA YETERSİZLİKLERİ</a:t>
            </a:r>
          </a:p>
          <a:p>
            <a:pPr algn="ctr">
              <a:buNone/>
            </a:pPr>
            <a:r>
              <a:rPr lang="tr-TR" dirty="0" smtClean="0">
                <a:solidFill>
                  <a:srgbClr val="00A4DE"/>
                </a:solidFill>
                <a:latin typeface="Arial Black" pitchFamily="34" charset="0"/>
              </a:rPr>
              <a:t>Sözcük okuma güçlüğü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Okuma akıcılığındaki sorunlar 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(doğruluk, otomatiklik/hız, prozodi)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Okuduğunu anlama sorunları</a:t>
            </a:r>
          </a:p>
          <a:p>
            <a:pPr algn="ctr">
              <a:buNone/>
            </a:pPr>
            <a:endParaRPr lang="tr-TR" dirty="0" smtClean="0">
              <a:solidFill>
                <a:schemeClr val="bg2"/>
              </a:solidFill>
              <a:latin typeface="Arial Black" pitchFamily="34" charset="0"/>
            </a:endParaRPr>
          </a:p>
          <a:p>
            <a:pPr algn="ctr">
              <a:buNone/>
            </a:pPr>
            <a:endParaRPr lang="tr-TR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00A4DE"/>
                </a:solidFill>
                <a:latin typeface="Arial Black" pitchFamily="34" charset="0"/>
              </a:rPr>
              <a:t>YAZILI ANLATIM YETERSİZLİKLERİ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Hecelemedeki sorunlar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Gramer  kurallarına uymadaki ve noktalama işaretlerini kullanmadaki sorunlar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El yazısı okunaklılığındaki sorunlar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Yazılı anlatımın organizasyonundaki sorunlar</a:t>
            </a:r>
          </a:p>
          <a:p>
            <a:pPr algn="ctr">
              <a:buNone/>
            </a:pPr>
            <a:endParaRPr lang="tr-TR" dirty="0" smtClean="0">
              <a:solidFill>
                <a:schemeClr val="bg2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MATEMATİK YETERSİZLİKLERİ</a:t>
            </a:r>
          </a:p>
          <a:p>
            <a:pPr marL="457200" indent="-457200"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Sayı kavramının kazanılmasındaki sorunlar </a:t>
            </a:r>
          </a:p>
          <a:p>
            <a:pPr marL="457200" indent="-457200"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Aritmetik kavramlarının ezberlenmesindeki sorunlar</a:t>
            </a:r>
          </a:p>
          <a:p>
            <a:pPr marL="457200" indent="-457200"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Doğru veya akıcı işlem yapmadaki sorunlar</a:t>
            </a:r>
          </a:p>
          <a:p>
            <a:pPr marL="457200" indent="-457200"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Doğru matematik akıl yürütme sorunları </a:t>
            </a:r>
          </a:p>
          <a:p>
            <a:pPr marL="457200" indent="-457200"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(ör., matematik kavramlarını uygulamada ya da </a:t>
            </a:r>
          </a:p>
          <a:p>
            <a:pPr marL="457200" indent="-457200" algn="ctr">
              <a:buNone/>
            </a:pPr>
            <a:r>
              <a:rPr lang="tr-TR" dirty="0" smtClean="0">
                <a:solidFill>
                  <a:schemeClr val="bg2"/>
                </a:solidFill>
                <a:latin typeface="Arial Black" pitchFamily="34" charset="0"/>
              </a:rPr>
              <a:t>problem çözmede karşılaşılan yetersizlikler)</a:t>
            </a:r>
          </a:p>
          <a:p>
            <a:pPr algn="ctr">
              <a:buNone/>
            </a:pPr>
            <a:endParaRPr lang="tr-TR" sz="2000" dirty="0" smtClean="0">
              <a:latin typeface="Arial Black" pitchFamily="34" charset="0"/>
            </a:endParaRPr>
          </a:p>
          <a:p>
            <a:pPr>
              <a:buNone/>
            </a:pPr>
            <a:endParaRPr lang="tr-TR" sz="20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061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tr-TR" sz="2000" dirty="0" smtClean="0">
              <a:latin typeface="Arial Black" pitchFamily="34" charset="0"/>
            </a:endParaRPr>
          </a:p>
          <a:p>
            <a:pPr>
              <a:buNone/>
            </a:pPr>
            <a:endParaRPr lang="tr-TR" sz="2000" dirty="0" smtClean="0">
              <a:latin typeface="Arial Black" pitchFamily="34" charset="0"/>
            </a:endParaRPr>
          </a:p>
          <a:p>
            <a:pPr>
              <a:buNone/>
            </a:pPr>
            <a:endParaRPr lang="tr-TR" sz="2000" dirty="0" smtClean="0">
              <a:latin typeface="Arial Black" pitchFamily="34" charset="0"/>
            </a:endParaRPr>
          </a:p>
          <a:p>
            <a:pPr>
              <a:buNone/>
            </a:pPr>
            <a:endParaRPr lang="tr-TR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                  EĞİTİM VE UYARLAMALAR SAĞLANMAZSA </a:t>
            </a:r>
          </a:p>
          <a:p>
            <a:pPr>
              <a:buNone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               </a:t>
            </a: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YAŞAM BOYU DEVAM EDEN SORUNLARA YOL AÇAR;  </a:t>
            </a:r>
          </a:p>
          <a:p>
            <a:pPr>
              <a:buNone/>
            </a:pPr>
            <a:endParaRPr lang="tr-TR" sz="2000" dirty="0" smtClean="0">
              <a:latin typeface="Arial Black" pitchFamily="34" charset="0"/>
            </a:endParaRPr>
          </a:p>
          <a:p>
            <a:pPr>
              <a:buNone/>
            </a:pPr>
            <a:endParaRPr lang="tr-TR" sz="2000" dirty="0" smtClean="0">
              <a:latin typeface="Arial Black" pitchFamily="34" charset="0"/>
            </a:endParaRPr>
          </a:p>
          <a:p>
            <a:pPr>
              <a:buNone/>
            </a:pPr>
            <a:r>
              <a:rPr lang="tr-TR" sz="2000" dirty="0" smtClean="0">
                <a:latin typeface="Arial Black" pitchFamily="34" charset="0"/>
              </a:rPr>
              <a:t>                 </a:t>
            </a:r>
            <a:r>
              <a:rPr lang="tr-TR" sz="2000" dirty="0" smtClean="0">
                <a:solidFill>
                  <a:srgbClr val="71DAFF"/>
                </a:solidFill>
                <a:latin typeface="Arial Black" pitchFamily="34" charset="0"/>
              </a:rPr>
              <a:t>Akademik başarısızlığa, </a:t>
            </a:r>
          </a:p>
          <a:p>
            <a:pPr>
              <a:buNone/>
            </a:pPr>
            <a:r>
              <a:rPr lang="tr-TR" sz="2000" dirty="0" smtClean="0">
                <a:solidFill>
                  <a:srgbClr val="FFFFCC"/>
                </a:solidFill>
                <a:latin typeface="Arial Black" pitchFamily="34" charset="0"/>
              </a:rPr>
              <a:t>                            </a:t>
            </a:r>
          </a:p>
          <a:p>
            <a:pPr>
              <a:buNone/>
            </a:pPr>
            <a:r>
              <a:rPr lang="tr-TR" sz="2000" dirty="0" smtClean="0">
                <a:solidFill>
                  <a:srgbClr val="FFFFCC"/>
                </a:solidFill>
                <a:latin typeface="Arial Black" pitchFamily="34" charset="0"/>
              </a:rPr>
              <a:t>                                                       </a:t>
            </a:r>
            <a:r>
              <a:rPr lang="tr-TR" sz="2000" dirty="0" smtClean="0">
                <a:solidFill>
                  <a:schemeClr val="bg2"/>
                </a:solidFill>
                <a:latin typeface="Arial Black" pitchFamily="34" charset="0"/>
              </a:rPr>
              <a:t>Okul devamsızlığına, </a:t>
            </a:r>
          </a:p>
          <a:p>
            <a:pPr>
              <a:buNone/>
            </a:pPr>
            <a:endParaRPr lang="tr-TR" sz="2000" dirty="0" smtClean="0">
              <a:solidFill>
                <a:srgbClr val="FFFFCC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tr-TR" sz="2000" dirty="0" smtClean="0">
                <a:solidFill>
                  <a:srgbClr val="FFFFCC"/>
                </a:solidFill>
                <a:latin typeface="Arial Black" pitchFamily="34" charset="0"/>
              </a:rPr>
              <a:t>                  </a:t>
            </a:r>
            <a:r>
              <a:rPr lang="tr-TR" sz="2000" dirty="0" smtClean="0">
                <a:solidFill>
                  <a:srgbClr val="FFFF00"/>
                </a:solidFill>
                <a:latin typeface="Arial Black" pitchFamily="34" charset="0"/>
              </a:rPr>
              <a:t>Olumsuz benlik algısına, </a:t>
            </a:r>
          </a:p>
          <a:p>
            <a:pPr>
              <a:buNone/>
            </a:pPr>
            <a:r>
              <a:rPr lang="tr-TR" sz="2000" dirty="0" smtClean="0">
                <a:solidFill>
                  <a:srgbClr val="FFFFCC"/>
                </a:solidFill>
                <a:latin typeface="Arial Black" pitchFamily="34" charset="0"/>
              </a:rPr>
              <a:t>  </a:t>
            </a:r>
          </a:p>
          <a:p>
            <a:pPr>
              <a:buNone/>
            </a:pPr>
            <a:r>
              <a:rPr lang="tr-TR" sz="2000" dirty="0" smtClean="0">
                <a:solidFill>
                  <a:srgbClr val="FFFFCC"/>
                </a:solidFill>
                <a:latin typeface="Arial Black" pitchFamily="34" charset="0"/>
              </a:rPr>
              <a:t>                                                         </a:t>
            </a:r>
            <a:r>
              <a:rPr lang="tr-TR" sz="2000" dirty="0" smtClean="0">
                <a:solidFill>
                  <a:srgbClr val="BDEEFF"/>
                </a:solidFill>
                <a:latin typeface="Arial Black" pitchFamily="34" charset="0"/>
              </a:rPr>
              <a:t>Psikolojik strese, </a:t>
            </a:r>
          </a:p>
          <a:p>
            <a:pPr>
              <a:buNone/>
            </a:pPr>
            <a:endParaRPr lang="tr-TR" sz="2000" dirty="0" smtClean="0">
              <a:solidFill>
                <a:srgbClr val="FFFFCC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tr-TR" sz="2000" dirty="0" smtClean="0">
                <a:solidFill>
                  <a:srgbClr val="FFFFCC"/>
                </a:solidFill>
                <a:latin typeface="Arial Black" pitchFamily="34" charset="0"/>
              </a:rPr>
              <a:t>                                  </a:t>
            </a:r>
          </a:p>
          <a:p>
            <a:pPr>
              <a:buNone/>
            </a:pPr>
            <a:r>
              <a:rPr lang="tr-TR" sz="20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İ  Ş  S  İ  Z  L  İ  Ğ  E</a:t>
            </a:r>
          </a:p>
          <a:p>
            <a:pPr>
              <a:buNone/>
            </a:pPr>
            <a:r>
              <a:rPr lang="tr-TR" sz="2000" dirty="0" smtClean="0">
                <a:latin typeface="Arial Black" pitchFamily="34" charset="0"/>
              </a:rPr>
              <a:t>                                          </a:t>
            </a: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YOL AÇAR</a:t>
            </a:r>
          </a:p>
          <a:p>
            <a:pPr>
              <a:buNone/>
            </a:pPr>
            <a:endParaRPr lang="tr-TR" sz="2000" dirty="0" smtClean="0">
              <a:latin typeface="Arial Black" pitchFamily="34" charset="0"/>
            </a:endParaRPr>
          </a:p>
          <a:p>
            <a:pPr>
              <a:buNone/>
            </a:pPr>
            <a:endParaRPr lang="tr-TR" sz="2000" dirty="0" smtClean="0">
              <a:latin typeface="Arial Black" pitchFamily="34" charset="0"/>
            </a:endParaRPr>
          </a:p>
          <a:p>
            <a:pPr>
              <a:buNone/>
            </a:pPr>
            <a:endParaRPr lang="tr-TR" sz="20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tr-TR" sz="2000" spc="600" dirty="0" smtClean="0">
                <a:latin typeface="Arial Black" pitchFamily="34" charset="0"/>
              </a:rPr>
              <a:t>                                           </a:t>
            </a:r>
            <a:endParaRPr lang="tr-TR" sz="2000" spc="600" dirty="0">
              <a:latin typeface="Arial Black" pitchFamily="34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000100" y="2357430"/>
            <a:ext cx="4214842" cy="57150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3929058" y="2928934"/>
            <a:ext cx="4357718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1000100" y="3571876"/>
            <a:ext cx="4143404" cy="6429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3929058" y="4214818"/>
            <a:ext cx="4357718" cy="571504"/>
          </a:xfrm>
          <a:prstGeom prst="rect">
            <a:avLst/>
          </a:prstGeom>
          <a:noFill/>
          <a:ln>
            <a:solidFill>
              <a:srgbClr val="00A4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Yuvarlatılmış Dikdörtgen"/>
          <p:cNvSpPr/>
          <p:nvPr/>
        </p:nvSpPr>
        <p:spPr>
          <a:xfrm>
            <a:off x="214282" y="0"/>
            <a:ext cx="8715436" cy="6858000"/>
          </a:xfrm>
          <a:prstGeom prst="roundRect">
            <a:avLst>
              <a:gd name="adj" fmla="val 294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357158" y="214290"/>
            <a:ext cx="8501122" cy="6429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428596" y="5000636"/>
            <a:ext cx="8286808" cy="114300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857224" y="500042"/>
            <a:ext cx="7429552" cy="185738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>
            <a:off x="5214942" y="2357430"/>
            <a:ext cx="3071834" cy="571504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1000100" y="2928934"/>
            <a:ext cx="2928958" cy="64294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Dikdörtgen"/>
          <p:cNvSpPr/>
          <p:nvPr/>
        </p:nvSpPr>
        <p:spPr>
          <a:xfrm>
            <a:off x="5143504" y="3571876"/>
            <a:ext cx="3143272" cy="64294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Dikdörtgen"/>
          <p:cNvSpPr/>
          <p:nvPr/>
        </p:nvSpPr>
        <p:spPr>
          <a:xfrm>
            <a:off x="1000100" y="4214818"/>
            <a:ext cx="2928958" cy="571504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Dikdörtgen"/>
          <p:cNvSpPr/>
          <p:nvPr/>
        </p:nvSpPr>
        <p:spPr>
          <a:xfrm>
            <a:off x="928662" y="5857892"/>
            <a:ext cx="7358114" cy="785818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Dikdörtgen"/>
          <p:cNvSpPr/>
          <p:nvPr/>
        </p:nvSpPr>
        <p:spPr>
          <a:xfrm>
            <a:off x="1000100" y="214290"/>
            <a:ext cx="7286676" cy="857256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Dikdörtgen"/>
          <p:cNvSpPr/>
          <p:nvPr/>
        </p:nvSpPr>
        <p:spPr>
          <a:xfrm>
            <a:off x="1000100" y="4857760"/>
            <a:ext cx="7286676" cy="28575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468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tr-TR" dirty="0" smtClean="0">
              <a:latin typeface="Arial Black" pitchFamily="34" charset="0"/>
            </a:endParaRPr>
          </a:p>
          <a:p>
            <a:pPr algn="ctr">
              <a:buNone/>
            </a:pPr>
            <a:endParaRPr lang="tr-TR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DSM 5’TE TANI KONULABİLMESİ İÇİN </a:t>
            </a:r>
          </a:p>
          <a:p>
            <a:pPr algn="ctr">
              <a:buNone/>
            </a:pPr>
            <a:endParaRPr lang="tr-T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71DAFF"/>
                </a:solidFill>
                <a:latin typeface="Arial Black" pitchFamily="34" charset="0"/>
              </a:rPr>
              <a:t>Bu güçlüğün aşağıda yer alan güçlüklerin bir sonucu olmaması gerektiği belirtilir, </a:t>
            </a:r>
          </a:p>
          <a:p>
            <a:pPr algn="ctr">
              <a:buNone/>
            </a:pPr>
            <a:r>
              <a:rPr lang="tr-TR" dirty="0" smtClean="0">
                <a:solidFill>
                  <a:srgbClr val="71DAFF"/>
                </a:solidFill>
                <a:latin typeface="Arial Black" pitchFamily="34" charset="0"/>
              </a:rPr>
              <a:t>(Dışlama Ölçütleri): </a:t>
            </a:r>
          </a:p>
          <a:p>
            <a:pPr algn="ctr">
              <a:buNone/>
            </a:pPr>
            <a:endParaRPr lang="tr-T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Zihinsel yetersizlik,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Ekonomik ya da çevresel yoksunluk ya da yetersiz öğretim gibi dış faktörler, 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Görme ya da işitme problemleri, 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Nörolojik bir durum (örn. pediatrik felç) ya da motor bozukluklar,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Okulda konuşulan dildeki sınırlılık.</a:t>
            </a:r>
          </a:p>
          <a:p>
            <a:pPr algn="ctr"/>
            <a:endParaRPr lang="tr-TR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DSM 5’te bu yetersizliğin tanısının konulabilmesi  için bireyin;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Tıbbi, tanılamasının yapılmasını</a:t>
            </a:r>
          </a:p>
          <a:p>
            <a:pPr algn="ctr"/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Test puanlarının değerlendirilmesini 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Aile geçmişinin incelenmesini, 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Eğitimsel alanda </a:t>
            </a:r>
          </a:p>
          <a:p>
            <a:pPr algn="ctr">
              <a:buNone/>
            </a:pPr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Öğretmenlerin görüş ve gözlemlerini, </a:t>
            </a:r>
          </a:p>
          <a:p>
            <a:pPr algn="ctr">
              <a:buNone/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Ayrıca;</a:t>
            </a:r>
          </a:p>
          <a:p>
            <a:pPr algn="ctr">
              <a:buNone/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Akademik müdahaleye tepki sonuçlarının dikkate alınarak </a:t>
            </a:r>
          </a:p>
          <a:p>
            <a:pPr algn="ctr">
              <a:buNone/>
            </a:pPr>
            <a:r>
              <a:rPr lang="tr-TR" dirty="0" smtClean="0">
                <a:solidFill>
                  <a:srgbClr val="FFC000"/>
                </a:solidFill>
                <a:latin typeface="Arial Black" pitchFamily="34" charset="0"/>
              </a:rPr>
              <a:t>Konulabileceği belirtilir. </a:t>
            </a:r>
          </a:p>
        </p:txBody>
      </p:sp>
      <p:sp>
        <p:nvSpPr>
          <p:cNvPr id="4" name="3 Dikdörtgen"/>
          <p:cNvSpPr/>
          <p:nvPr/>
        </p:nvSpPr>
        <p:spPr>
          <a:xfrm>
            <a:off x="928662" y="214290"/>
            <a:ext cx="7358114" cy="28575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928662" y="6572248"/>
            <a:ext cx="7358114" cy="28575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428596" y="428604"/>
            <a:ext cx="8358246" cy="164307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28596" y="4071942"/>
            <a:ext cx="8358246" cy="257176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2214546" y="2071678"/>
            <a:ext cx="4643470" cy="2000264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Oval"/>
          <p:cNvSpPr/>
          <p:nvPr/>
        </p:nvSpPr>
        <p:spPr>
          <a:xfrm>
            <a:off x="214282" y="2071678"/>
            <a:ext cx="8786874" cy="20002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Oval"/>
          <p:cNvSpPr/>
          <p:nvPr/>
        </p:nvSpPr>
        <p:spPr>
          <a:xfrm>
            <a:off x="1214414" y="2071678"/>
            <a:ext cx="6500858" cy="20002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Dikdörtgen"/>
          <p:cNvSpPr/>
          <p:nvPr/>
        </p:nvSpPr>
        <p:spPr>
          <a:xfrm rot="16200000">
            <a:off x="-3143264" y="3143264"/>
            <a:ext cx="6858000" cy="57147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Dikdörtgen"/>
          <p:cNvSpPr/>
          <p:nvPr/>
        </p:nvSpPr>
        <p:spPr>
          <a:xfrm rot="5400000">
            <a:off x="5429264" y="3143264"/>
            <a:ext cx="6858000" cy="57147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Click="0" advTm="687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3 Dikdörtgen"/>
          <p:cNvSpPr/>
          <p:nvPr/>
        </p:nvSpPr>
        <p:spPr>
          <a:xfrm>
            <a:off x="642910" y="214290"/>
            <a:ext cx="7858180" cy="500066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Dikdörtgen"/>
          <p:cNvSpPr/>
          <p:nvPr/>
        </p:nvSpPr>
        <p:spPr>
          <a:xfrm>
            <a:off x="357158" y="2857496"/>
            <a:ext cx="8429684" cy="64294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 rot="5400000">
            <a:off x="6000761" y="2285991"/>
            <a:ext cx="4214840" cy="135732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214282" y="5715016"/>
            <a:ext cx="8715436" cy="1357322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Dikdörtgen"/>
          <p:cNvSpPr/>
          <p:nvPr/>
        </p:nvSpPr>
        <p:spPr>
          <a:xfrm rot="5400000">
            <a:off x="-1035882" y="2321710"/>
            <a:ext cx="4214840" cy="1285884"/>
          </a:xfrm>
          <a:prstGeom prst="rect">
            <a:avLst/>
          </a:pr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1857356" y="142852"/>
            <a:ext cx="5429288" cy="64294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Oval"/>
          <p:cNvSpPr/>
          <p:nvPr/>
        </p:nvSpPr>
        <p:spPr>
          <a:xfrm>
            <a:off x="214282" y="785794"/>
            <a:ext cx="8715436" cy="57864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Oval"/>
          <p:cNvSpPr/>
          <p:nvPr/>
        </p:nvSpPr>
        <p:spPr>
          <a:xfrm>
            <a:off x="214282" y="1571612"/>
            <a:ext cx="8715436" cy="13573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Dikdörtgen"/>
          <p:cNvSpPr/>
          <p:nvPr/>
        </p:nvSpPr>
        <p:spPr>
          <a:xfrm>
            <a:off x="214282" y="3643314"/>
            <a:ext cx="8715436" cy="29289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Dikdörtgen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ÖĞRENME YETERSİZLİKLERİ </a:t>
            </a:r>
          </a:p>
          <a:p>
            <a:pPr algn="ctr">
              <a:buNone/>
            </a:pPr>
            <a:endParaRPr lang="tr-TR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Her bireyde farklı şekilde ortaya çıkar. </a:t>
            </a:r>
          </a:p>
          <a:p>
            <a:pPr algn="ctr"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Birkaç yetersizliğin bir arada görülmesi çok yaygın bir durumdur. </a:t>
            </a:r>
          </a:p>
          <a:p>
            <a:pPr algn="ctr">
              <a:buNone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Özel öğrenme güçlüğü olan çocuklar, </a:t>
            </a:r>
          </a:p>
          <a:p>
            <a:pPr algn="ctr">
              <a:buNone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Okul öncesi dönemde dikkatte, dilde ya da motor becerilerde sorun yaşarlar. </a:t>
            </a:r>
          </a:p>
          <a:p>
            <a:pPr algn="ctr"/>
            <a:r>
              <a:rPr lang="tr-TR" sz="2000" dirty="0" smtClean="0">
                <a:latin typeface="Arial Black" pitchFamily="34" charset="0"/>
              </a:rPr>
              <a:t>	</a:t>
            </a:r>
          </a:p>
          <a:p>
            <a:pPr algn="ctr"/>
            <a:r>
              <a:rPr lang="tr-TR" sz="2000" dirty="0" smtClean="0">
                <a:solidFill>
                  <a:srgbClr val="00A4DE"/>
                </a:solidFill>
                <a:latin typeface="Arial Black" pitchFamily="34" charset="0"/>
              </a:rPr>
              <a:t>Bazı öğrenme güçlükleri akademik görevlerin başlamasıyla belirginleşir.  </a:t>
            </a:r>
          </a:p>
          <a:p>
            <a:pPr algn="ctr">
              <a:buNone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Ergenlik çağında ve yetişkinlikte, </a:t>
            </a:r>
          </a:p>
          <a:p>
            <a:pPr algn="ctr">
              <a:buNone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Okuma, yazılı anlatım ve matematik güçlükleri devam edebilir. </a:t>
            </a:r>
          </a:p>
          <a:p>
            <a:pPr algn="ctr">
              <a:buNone/>
            </a:pPr>
            <a:r>
              <a:rPr lang="tr-TR" sz="2000" dirty="0" smtClean="0">
                <a:solidFill>
                  <a:srgbClr val="FFC000"/>
                </a:solidFill>
                <a:latin typeface="Arial Black" pitchFamily="34" charset="0"/>
              </a:rPr>
              <a:t>Okul çağı çocuklarda </a:t>
            </a:r>
          </a:p>
          <a:p>
            <a:pPr algn="ctr"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%5-15 oranında görülmektedir. </a:t>
            </a:r>
          </a:p>
          <a:p>
            <a:pPr algn="ctr"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Yetişkinler için bu oran yaklaşık %4’tür. </a:t>
            </a:r>
          </a:p>
          <a:p>
            <a:pPr algn="ctr">
              <a:buNone/>
            </a:pPr>
            <a:endParaRPr lang="tr-TR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En sık yaşanan güçlük okuma alanındadır. </a:t>
            </a:r>
          </a:p>
          <a:p>
            <a:pPr algn="ctr">
              <a:buNone/>
            </a:pP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Özel öğrenme güçlüğü olanların yaklaşık %70-80’i okuma güçlüğü yaşamaktadır</a:t>
            </a:r>
            <a:endParaRPr lang="tr-T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561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7403</TotalTime>
  <Words>2347</Words>
  <Application>Microsoft Office PowerPoint</Application>
  <PresentationFormat>Ekran Gösterisi (4:3)</PresentationFormat>
  <Paragraphs>803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Gezinti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Fujitsu</dc:creator>
  <cp:lastModifiedBy>Fujitsu</cp:lastModifiedBy>
  <cp:revision>526</cp:revision>
  <dcterms:created xsi:type="dcterms:W3CDTF">2017-12-13T09:14:54Z</dcterms:created>
  <dcterms:modified xsi:type="dcterms:W3CDTF">2018-03-15T06:00:11Z</dcterms:modified>
</cp:coreProperties>
</file>